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rts/chart1.xml" ContentType="application/vnd.openxmlformats-officedocument.drawingml.chart+xml"/>
  <Override PartName="/ppt/notesSlides/notesSlide47.xml" ContentType="application/vnd.openxmlformats-officedocument.presentationml.notesSlide+xml"/>
  <Override PartName="/ppt/charts/chart2.xml" ContentType="application/vnd.openxmlformats-officedocument.drawingml.chart+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charts/chart3.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charts/chart4.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charts/chart5.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2"/>
  </p:notesMasterIdLst>
  <p:handoutMasterIdLst>
    <p:handoutMasterId r:id="rId83"/>
  </p:handoutMasterIdLst>
  <p:sldIdLst>
    <p:sldId id="256" r:id="rId2"/>
    <p:sldId id="258" r:id="rId3"/>
    <p:sldId id="455" r:id="rId4"/>
    <p:sldId id="450" r:id="rId5"/>
    <p:sldId id="452" r:id="rId6"/>
    <p:sldId id="406" r:id="rId7"/>
    <p:sldId id="405" r:id="rId8"/>
    <p:sldId id="396" r:id="rId9"/>
    <p:sldId id="412" r:id="rId10"/>
    <p:sldId id="408" r:id="rId11"/>
    <p:sldId id="442" r:id="rId12"/>
    <p:sldId id="410" r:id="rId13"/>
    <p:sldId id="404" r:id="rId14"/>
    <p:sldId id="418" r:id="rId15"/>
    <p:sldId id="411" r:id="rId16"/>
    <p:sldId id="444" r:id="rId17"/>
    <p:sldId id="441" r:id="rId18"/>
    <p:sldId id="456" r:id="rId19"/>
    <p:sldId id="415" r:id="rId20"/>
    <p:sldId id="451" r:id="rId21"/>
    <p:sldId id="439" r:id="rId22"/>
    <p:sldId id="440" r:id="rId23"/>
    <p:sldId id="397" r:id="rId24"/>
    <p:sldId id="360" r:id="rId25"/>
    <p:sldId id="443" r:id="rId26"/>
    <p:sldId id="420" r:id="rId27"/>
    <p:sldId id="363" r:id="rId28"/>
    <p:sldId id="364" r:id="rId29"/>
    <p:sldId id="421" r:id="rId30"/>
    <p:sldId id="366" r:id="rId31"/>
    <p:sldId id="263" r:id="rId32"/>
    <p:sldId id="339" r:id="rId33"/>
    <p:sldId id="308" r:id="rId34"/>
    <p:sldId id="326" r:id="rId35"/>
    <p:sldId id="393" r:id="rId36"/>
    <p:sldId id="340" r:id="rId37"/>
    <p:sldId id="373" r:id="rId38"/>
    <p:sldId id="445" r:id="rId39"/>
    <p:sldId id="374" r:id="rId40"/>
    <p:sldId id="377" r:id="rId41"/>
    <p:sldId id="422" r:id="rId42"/>
    <p:sldId id="446" r:id="rId43"/>
    <p:sldId id="379" r:id="rId44"/>
    <p:sldId id="367" r:id="rId45"/>
    <p:sldId id="423" r:id="rId46"/>
    <p:sldId id="370" r:id="rId47"/>
    <p:sldId id="369" r:id="rId48"/>
    <p:sldId id="330" r:id="rId49"/>
    <p:sldId id="342" r:id="rId50"/>
    <p:sldId id="395" r:id="rId51"/>
    <p:sldId id="343" r:id="rId52"/>
    <p:sldId id="429" r:id="rId53"/>
    <p:sldId id="371" r:id="rId54"/>
    <p:sldId id="372" r:id="rId55"/>
    <p:sldId id="399" r:id="rId56"/>
    <p:sldId id="345" r:id="rId57"/>
    <p:sldId id="347" r:id="rId58"/>
    <p:sldId id="348" r:id="rId59"/>
    <p:sldId id="351" r:id="rId60"/>
    <p:sldId id="338" r:id="rId61"/>
    <p:sldId id="353" r:id="rId62"/>
    <p:sldId id="355" r:id="rId63"/>
    <p:sldId id="380" r:id="rId64"/>
    <p:sldId id="356" r:id="rId65"/>
    <p:sldId id="354" r:id="rId66"/>
    <p:sldId id="357" r:id="rId67"/>
    <p:sldId id="434" r:id="rId68"/>
    <p:sldId id="435" r:id="rId69"/>
    <p:sldId id="436" r:id="rId70"/>
    <p:sldId id="375" r:id="rId71"/>
    <p:sldId id="376" r:id="rId72"/>
    <p:sldId id="390" r:id="rId73"/>
    <p:sldId id="425" r:id="rId74"/>
    <p:sldId id="424" r:id="rId75"/>
    <p:sldId id="392" r:id="rId76"/>
    <p:sldId id="387" r:id="rId77"/>
    <p:sldId id="388" r:id="rId78"/>
    <p:sldId id="389" r:id="rId79"/>
    <p:sldId id="427" r:id="rId80"/>
    <p:sldId id="437" r:id="rId81"/>
  </p:sldIdLst>
  <p:sldSz cx="9144000" cy="6858000" type="screen4x3"/>
  <p:notesSz cx="6888163" cy="100203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838">
          <p15:clr>
            <a:srgbClr val="A4A3A4"/>
          </p15:clr>
        </p15:guide>
        <p15:guide id="2" pos="2880">
          <p15:clr>
            <a:srgbClr val="A4A3A4"/>
          </p15:clr>
        </p15:guide>
      </p15:sldGuideLst>
    </p:ext>
    <p:ext uri="{2D200454-40CA-4A62-9FC3-DE9A4176ACB9}">
      <p15:notesGuideLst xmlns:p15="http://schemas.microsoft.com/office/powerpoint/2012/main">
        <p15:guide id="1" orient="horz" pos="3157" userDrawn="1">
          <p15:clr>
            <a:srgbClr val="A4A3A4"/>
          </p15:clr>
        </p15:guide>
        <p15:guide id="2" pos="217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F2FD"/>
    <a:srgbClr val="7C7E95"/>
    <a:srgbClr val="CECFD8"/>
    <a:srgbClr val="85879D"/>
    <a:srgbClr val="93CDDD"/>
    <a:srgbClr val="F4F7F8"/>
    <a:srgbClr val="FFFFCC"/>
    <a:srgbClr val="C0C0C0"/>
    <a:srgbClr val="00B0F0"/>
    <a:srgbClr val="E46C0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B30136-9A41-143B-F8BC-80C5A0B61C1D}" v="429" dt="2025-06-04T13:23:24.420"/>
    <p1510:client id="{6392EDC4-9C47-25F0-C002-3F50F8B63BE0}" v="310" dt="2025-06-04T14:23:12.967"/>
    <p1510:client id="{88713C85-5452-C80A-9175-8C582A068AC8}" v="68" dt="2025-06-04T14:55:25.6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1536" y="78"/>
      </p:cViewPr>
      <p:guideLst>
        <p:guide orient="horz" pos="3838"/>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57"/>
        <p:guide pos="217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handoutMaster" Target="handoutMasters/handoutMaster1.xml"/><Relationship Id="rId88"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xml"/><Relationship Id="rId1" Type="http://schemas.microsoft.com/office/2011/relationships/chartStyle" Target="style1.xml"/></Relationships>
</file>

<file path=ppt/charts/_rels/chart4.xml.rels><?xml version="1.0" encoding="UTF-8" standalone="yes"?>
<Relationships xmlns="http://schemas.openxmlformats.org/package/2006/relationships"><Relationship Id="rId3" Type="http://schemas.openxmlformats.org/officeDocument/2006/relationships/oleObject" Target="Mappe1" TargetMode="External"/><Relationship Id="rId2" Type="http://schemas.microsoft.com/office/2011/relationships/chartColorStyle" Target="colors2.xml"/><Relationship Id="rId1" Type="http://schemas.microsoft.com/office/2011/relationships/chartStyle" Target="style2.xml"/></Relationships>
</file>

<file path=ppt/charts/_rels/chart5.xml.rels><?xml version="1.0" encoding="UTF-8" standalone="yes"?>
<Relationships xmlns="http://schemas.openxmlformats.org/package/2006/relationships"><Relationship Id="rId3" Type="http://schemas.openxmlformats.org/officeDocument/2006/relationships/oleObject" Target="Mappe1"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clustered"/>
        <c:varyColors val="0"/>
        <c:ser>
          <c:idx val="0"/>
          <c:order val="0"/>
          <c:tx>
            <c:strRef>
              <c:f>Tabelle1!$B$1</c:f>
              <c:strCache>
                <c:ptCount val="1"/>
                <c:pt idx="0">
                  <c:v>Universität</c:v>
                </c:pt>
              </c:strCache>
            </c:strRef>
          </c:tx>
          <c:spPr>
            <a:solidFill>
              <a:schemeClr val="tx2">
                <a:lumMod val="60000"/>
                <a:lumOff val="40000"/>
              </a:schemeClr>
            </a:solidFill>
          </c:spPr>
          <c:invertIfNegative val="0"/>
          <c:dLbls>
            <c:numFmt formatCode="General"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Tabelle1!$A$2:$A$7</c:f>
              <c:strCache>
                <c:ptCount val="6"/>
                <c:pt idx="0">
                  <c:v>Rechts/ Wirtschafts-/Sozialwissenschaften</c:v>
                </c:pt>
                <c:pt idx="1">
                  <c:v>Agrar-/Forst-/Ernährungswissenschaften</c:v>
                </c:pt>
                <c:pt idx="2">
                  <c:v>Sport/Sprach-/Kulturwissenschaften</c:v>
                </c:pt>
                <c:pt idx="3">
                  <c:v>Ingenieurswissenschaften</c:v>
                </c:pt>
                <c:pt idx="4">
                  <c:v>Mathematik/Naturwissenschaften</c:v>
                </c:pt>
                <c:pt idx="5">
                  <c:v>Durchschnitt (alle Studiengänge)</c:v>
                </c:pt>
              </c:strCache>
            </c:strRef>
          </c:cat>
          <c:val>
            <c:numRef>
              <c:f>Tabelle1!$B$2:$B$7</c:f>
              <c:numCache>
                <c:formatCode>General</c:formatCode>
                <c:ptCount val="6"/>
                <c:pt idx="0">
                  <c:v>30</c:v>
                </c:pt>
                <c:pt idx="1">
                  <c:v>28</c:v>
                </c:pt>
                <c:pt idx="2">
                  <c:v>30</c:v>
                </c:pt>
                <c:pt idx="3">
                  <c:v>32</c:v>
                </c:pt>
                <c:pt idx="4">
                  <c:v>39</c:v>
                </c:pt>
                <c:pt idx="5">
                  <c:v>32</c:v>
                </c:pt>
              </c:numCache>
            </c:numRef>
          </c:val>
          <c:extLst>
            <c:ext xmlns:c16="http://schemas.microsoft.com/office/drawing/2014/chart" uri="{C3380CC4-5D6E-409C-BE32-E72D297353CC}">
              <c16:uniqueId val="{00000000-294E-4A11-B69D-8B7A84A2B0D1}"/>
            </c:ext>
          </c:extLst>
        </c:ser>
        <c:ser>
          <c:idx val="1"/>
          <c:order val="1"/>
          <c:tx>
            <c:strRef>
              <c:f>Tabelle1!$C$1</c:f>
              <c:strCache>
                <c:ptCount val="1"/>
                <c:pt idx="0">
                  <c:v>Fachhochschule</c:v>
                </c:pt>
              </c:strCache>
            </c:strRef>
          </c:tx>
          <c:spPr>
            <a:solidFill>
              <a:schemeClr val="accent1">
                <a:lumMod val="40000"/>
                <a:lumOff val="60000"/>
              </a:schemeClr>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Tabelle1!$A$2:$A$7</c:f>
              <c:strCache>
                <c:ptCount val="6"/>
                <c:pt idx="0">
                  <c:v>Rechts/ Wirtschafts-/Sozialwissenschaften</c:v>
                </c:pt>
                <c:pt idx="1">
                  <c:v>Agrar-/Forst-/Ernährungswissenschaften</c:v>
                </c:pt>
                <c:pt idx="2">
                  <c:v>Sport/Sprach-/Kulturwissenschaften</c:v>
                </c:pt>
                <c:pt idx="3">
                  <c:v>Ingenieurswissenschaften</c:v>
                </c:pt>
                <c:pt idx="4">
                  <c:v>Mathematik/Naturwissenschaften</c:v>
                </c:pt>
                <c:pt idx="5">
                  <c:v>Durchschnitt (alle Studiengänge)</c:v>
                </c:pt>
              </c:strCache>
            </c:strRef>
          </c:cat>
          <c:val>
            <c:numRef>
              <c:f>Tabelle1!$C$2:$C$7</c:f>
              <c:numCache>
                <c:formatCode>General</c:formatCode>
                <c:ptCount val="6"/>
                <c:pt idx="0">
                  <c:v>19</c:v>
                </c:pt>
                <c:pt idx="1">
                  <c:v>31</c:v>
                </c:pt>
                <c:pt idx="3">
                  <c:v>33</c:v>
                </c:pt>
                <c:pt idx="4">
                  <c:v>42</c:v>
                </c:pt>
                <c:pt idx="5">
                  <c:v>27</c:v>
                </c:pt>
              </c:numCache>
            </c:numRef>
          </c:val>
          <c:extLst>
            <c:ext xmlns:c16="http://schemas.microsoft.com/office/drawing/2014/chart" uri="{C3380CC4-5D6E-409C-BE32-E72D297353CC}">
              <c16:uniqueId val="{00000001-294E-4A11-B69D-8B7A84A2B0D1}"/>
            </c:ext>
          </c:extLst>
        </c:ser>
        <c:dLbls>
          <c:showLegendKey val="0"/>
          <c:showVal val="1"/>
          <c:showCatName val="0"/>
          <c:showSerName val="0"/>
          <c:showPercent val="0"/>
          <c:showBubbleSize val="0"/>
        </c:dLbls>
        <c:gapWidth val="150"/>
        <c:axId val="441236888"/>
        <c:axId val="441237672"/>
      </c:barChart>
      <c:catAx>
        <c:axId val="441236888"/>
        <c:scaling>
          <c:orientation val="minMax"/>
        </c:scaling>
        <c:delete val="0"/>
        <c:axPos val="l"/>
        <c:numFmt formatCode="General" sourceLinked="0"/>
        <c:majorTickMark val="out"/>
        <c:minorTickMark val="none"/>
        <c:tickLblPos val="nextTo"/>
        <c:txPr>
          <a:bodyPr anchor="t" anchorCtr="0"/>
          <a:lstStyle/>
          <a:p>
            <a:pPr>
              <a:defRPr baseline="0">
                <a:solidFill>
                  <a:schemeClr val="tx1"/>
                </a:solidFill>
              </a:defRPr>
            </a:pPr>
            <a:endParaRPr lang="de-DE"/>
          </a:p>
        </c:txPr>
        <c:crossAx val="441237672"/>
        <c:crosses val="autoZero"/>
        <c:auto val="1"/>
        <c:lblAlgn val="ctr"/>
        <c:lblOffset val="100"/>
        <c:tickLblSkip val="1"/>
        <c:noMultiLvlLbl val="0"/>
      </c:catAx>
      <c:valAx>
        <c:axId val="441237672"/>
        <c:scaling>
          <c:orientation val="minMax"/>
        </c:scaling>
        <c:delete val="1"/>
        <c:axPos val="b"/>
        <c:numFmt formatCode="General" sourceLinked="1"/>
        <c:majorTickMark val="out"/>
        <c:minorTickMark val="none"/>
        <c:tickLblPos val="nextTo"/>
        <c:crossAx val="441236888"/>
        <c:crosses val="autoZero"/>
        <c:crossBetween val="between"/>
      </c:valAx>
      <c:spPr>
        <a:noFill/>
        <a:ln w="25400">
          <a:noFill/>
        </a:ln>
      </c:spPr>
    </c:plotArea>
    <c:legend>
      <c:legendPos val="b"/>
      <c:overlay val="0"/>
    </c:legend>
    <c:plotVisOnly val="1"/>
    <c:dispBlanksAs val="gap"/>
    <c:showDLblsOverMax val="0"/>
  </c:chart>
  <c:txPr>
    <a:bodyPr/>
    <a:lstStyle/>
    <a:p>
      <a:pPr>
        <a:defRPr sz="1800"/>
      </a:pPr>
      <a:endParaRPr lang="de-DE"/>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Tabelle1!$B$1</c:f>
              <c:strCache>
                <c:ptCount val="1"/>
                <c:pt idx="0">
                  <c:v>Universität</c:v>
                </c:pt>
              </c:strCache>
            </c:strRef>
          </c:tx>
          <c:spPr>
            <a:solidFill>
              <a:schemeClr val="tx2">
                <a:lumMod val="60000"/>
                <a:lumOff val="40000"/>
              </a:schemeClr>
            </a:solidFill>
          </c:spPr>
          <c:invertIfNegative val="0"/>
          <c:dPt>
            <c:idx val="3"/>
            <c:invertIfNegative val="0"/>
            <c:bubble3D val="0"/>
            <c:extLst>
              <c:ext xmlns:c16="http://schemas.microsoft.com/office/drawing/2014/chart" uri="{C3380CC4-5D6E-409C-BE32-E72D297353CC}">
                <c16:uniqueId val="{00000001-BB20-EF40-A190-B27ECBC26A45}"/>
              </c:ext>
            </c:extLst>
          </c:dPt>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Tabelle1!$A$2:$A$6</c:f>
              <c:strCache>
                <c:ptCount val="5"/>
                <c:pt idx="0">
                  <c:v>Mathematik/Naturwissenschaften</c:v>
                </c:pt>
                <c:pt idx="1">
                  <c:v>Ingenieurswissenschaften</c:v>
                </c:pt>
                <c:pt idx="2">
                  <c:v>Sport/Sprach-/Kulturwissenschaften</c:v>
                </c:pt>
                <c:pt idx="3">
                  <c:v>Rechts/ Wirtschafts-/Sozialwissenschaften</c:v>
                </c:pt>
                <c:pt idx="4">
                  <c:v>Durchschnitt (alle Studiengänge)</c:v>
                </c:pt>
              </c:strCache>
            </c:strRef>
          </c:cat>
          <c:val>
            <c:numRef>
              <c:f>Tabelle1!$B$2:$B$6</c:f>
              <c:numCache>
                <c:formatCode>General</c:formatCode>
                <c:ptCount val="5"/>
                <c:pt idx="0">
                  <c:v>10</c:v>
                </c:pt>
                <c:pt idx="1">
                  <c:v>4</c:v>
                </c:pt>
                <c:pt idx="2">
                  <c:v>26</c:v>
                </c:pt>
                <c:pt idx="3">
                  <c:v>20</c:v>
                </c:pt>
                <c:pt idx="4">
                  <c:v>15</c:v>
                </c:pt>
              </c:numCache>
            </c:numRef>
          </c:val>
          <c:extLst>
            <c:ext xmlns:c16="http://schemas.microsoft.com/office/drawing/2014/chart" uri="{C3380CC4-5D6E-409C-BE32-E72D297353CC}">
              <c16:uniqueId val="{00000002-E430-4671-96D9-649C6F8F909C}"/>
            </c:ext>
          </c:extLst>
        </c:ser>
        <c:ser>
          <c:idx val="1"/>
          <c:order val="1"/>
          <c:tx>
            <c:strRef>
              <c:f>Tabelle1!$C$1</c:f>
              <c:strCache>
                <c:ptCount val="1"/>
                <c:pt idx="0">
                  <c:v>Fachhochschule</c:v>
                </c:pt>
              </c:strCache>
            </c:strRef>
          </c:tx>
          <c:spPr>
            <a:solidFill>
              <a:schemeClr val="accent1">
                <a:lumMod val="40000"/>
                <a:lumOff val="60000"/>
              </a:schemeClr>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Tabelle1!$A$2:$A$6</c:f>
              <c:strCache>
                <c:ptCount val="5"/>
                <c:pt idx="0">
                  <c:v>Mathematik/Naturwissenschaften</c:v>
                </c:pt>
                <c:pt idx="1">
                  <c:v>Ingenieurswissenschaften</c:v>
                </c:pt>
                <c:pt idx="2">
                  <c:v>Sport/Sprach-/Kulturwissenschaften</c:v>
                </c:pt>
                <c:pt idx="3">
                  <c:v>Rechts/ Wirtschafts-/Sozialwissenschaften</c:v>
                </c:pt>
                <c:pt idx="4">
                  <c:v>Durchschnitt (alle Studiengänge)</c:v>
                </c:pt>
              </c:strCache>
            </c:strRef>
          </c:cat>
          <c:val>
            <c:numRef>
              <c:f>Tabelle1!$C$2:$C$6</c:f>
              <c:numCache>
                <c:formatCode>General</c:formatCode>
                <c:ptCount val="5"/>
                <c:pt idx="0">
                  <c:v>19</c:v>
                </c:pt>
                <c:pt idx="1">
                  <c:v>15</c:v>
                </c:pt>
                <c:pt idx="3">
                  <c:v>24</c:v>
                </c:pt>
                <c:pt idx="4">
                  <c:v>19</c:v>
                </c:pt>
              </c:numCache>
            </c:numRef>
          </c:val>
          <c:extLst>
            <c:ext xmlns:c16="http://schemas.microsoft.com/office/drawing/2014/chart" uri="{C3380CC4-5D6E-409C-BE32-E72D297353CC}">
              <c16:uniqueId val="{00000003-E430-4671-96D9-649C6F8F909C}"/>
            </c:ext>
          </c:extLst>
        </c:ser>
        <c:dLbls>
          <c:dLblPos val="outEnd"/>
          <c:showLegendKey val="0"/>
          <c:showVal val="1"/>
          <c:showCatName val="0"/>
          <c:showSerName val="0"/>
          <c:showPercent val="0"/>
          <c:showBubbleSize val="0"/>
        </c:dLbls>
        <c:gapWidth val="75"/>
        <c:overlap val="-25"/>
        <c:axId val="338535160"/>
        <c:axId val="338535552"/>
      </c:barChart>
      <c:catAx>
        <c:axId val="338535160"/>
        <c:scaling>
          <c:orientation val="minMax"/>
        </c:scaling>
        <c:delete val="0"/>
        <c:axPos val="l"/>
        <c:numFmt formatCode="General" sourceLinked="0"/>
        <c:majorTickMark val="out"/>
        <c:minorTickMark val="none"/>
        <c:tickLblPos val="nextTo"/>
        <c:crossAx val="338535552"/>
        <c:crosses val="autoZero"/>
        <c:auto val="1"/>
        <c:lblAlgn val="ctr"/>
        <c:lblOffset val="100"/>
        <c:tickLblSkip val="1"/>
        <c:noMultiLvlLbl val="0"/>
      </c:catAx>
      <c:valAx>
        <c:axId val="338535552"/>
        <c:scaling>
          <c:orientation val="minMax"/>
        </c:scaling>
        <c:delete val="1"/>
        <c:axPos val="b"/>
        <c:numFmt formatCode="General" sourceLinked="1"/>
        <c:majorTickMark val="none"/>
        <c:minorTickMark val="none"/>
        <c:tickLblPos val="nextTo"/>
        <c:crossAx val="338535160"/>
        <c:crosses val="autoZero"/>
        <c:crossBetween val="between"/>
      </c:valAx>
      <c:spPr>
        <a:noFill/>
        <a:ln w="25400">
          <a:noFill/>
        </a:ln>
      </c:spPr>
    </c:plotArea>
    <c:legend>
      <c:legendPos val="b"/>
      <c:overlay val="0"/>
    </c:legend>
    <c:plotVisOnly val="1"/>
    <c:dispBlanksAs val="gap"/>
    <c:showDLblsOverMax val="0"/>
  </c:chart>
  <c:txPr>
    <a:bodyPr/>
    <a:lstStyle/>
    <a:p>
      <a:pPr>
        <a:defRPr sz="1800"/>
      </a:pPr>
      <a:endParaRPr lang="de-DE"/>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b" anchorCtr="1"/>
          <a:lstStyle/>
          <a:p>
            <a:pPr>
              <a:defRPr sz="2200" b="1" i="0" u="none" strike="noStrike" kern="1200" cap="all" baseline="0">
                <a:solidFill>
                  <a:schemeClr val="tx1">
                    <a:lumMod val="65000"/>
                    <a:lumOff val="35000"/>
                  </a:schemeClr>
                </a:solidFill>
                <a:latin typeface="+mn-lt"/>
                <a:ea typeface="+mn-ea"/>
                <a:cs typeface="+mn-cs"/>
              </a:defRPr>
            </a:pPr>
            <a:r>
              <a:rPr lang="de-DE" sz="1400" cap="none"/>
              <a:t>Ingenieure im Alter von … (in %)</a:t>
            </a:r>
          </a:p>
        </c:rich>
      </c:tx>
      <c:layout>
        <c:manualLayout>
          <c:xMode val="edge"/>
          <c:yMode val="edge"/>
          <c:x val="0.141173953750591"/>
          <c:y val="0.70167645211360496"/>
        </c:manualLayout>
      </c:layout>
      <c:overlay val="0"/>
      <c:spPr>
        <a:noFill/>
        <a:ln>
          <a:noFill/>
        </a:ln>
        <a:effectLst/>
      </c:spPr>
      <c:txPr>
        <a:bodyPr rot="0" spcFirstLastPara="1" vertOverflow="ellipsis" vert="horz" wrap="square" anchor="b" anchorCtr="1"/>
        <a:lstStyle/>
        <a:p>
          <a:pPr>
            <a:defRPr sz="2200" b="1" i="0" u="none" strike="noStrike" kern="1200" cap="all" baseline="0">
              <a:solidFill>
                <a:schemeClr val="tx1">
                  <a:lumMod val="65000"/>
                  <a:lumOff val="35000"/>
                </a:schemeClr>
              </a:solidFill>
              <a:latin typeface="+mn-lt"/>
              <a:ea typeface="+mn-ea"/>
              <a:cs typeface="+mn-cs"/>
            </a:defRPr>
          </a:pPr>
          <a:endParaRPr lang="de-DE"/>
        </a:p>
      </c:txPr>
    </c:title>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1.9677895118341698E-2"/>
          <c:y val="1.1067677916036901E-4"/>
          <c:w val="0.92418338395010502"/>
          <c:h val="0.695071630217725"/>
        </c:manualLayout>
      </c:layout>
      <c:pie3DChart>
        <c:varyColors val="1"/>
        <c:ser>
          <c:idx val="0"/>
          <c:order val="0"/>
          <c:tx>
            <c:strRef>
              <c:f>Tabelle1!$B$1</c:f>
              <c:strCache>
                <c:ptCount val="1"/>
                <c:pt idx="0">
                  <c:v>Ingenieure im Alter von … (in Prozent)</c:v>
                </c:pt>
              </c:strCache>
            </c:strRef>
          </c:tx>
          <c:dPt>
            <c:idx val="0"/>
            <c:bubble3D val="0"/>
            <c:spPr>
              <a:solidFill>
                <a:schemeClr val="accent1">
                  <a:shade val="58000"/>
                  <a:alpha val="90000"/>
                </a:schemeClr>
              </a:solidFill>
              <a:ln w="19050">
                <a:solidFill>
                  <a:schemeClr val="accent1">
                    <a:shade val="58000"/>
                    <a:lumMod val="75000"/>
                  </a:schemeClr>
                </a:solidFill>
              </a:ln>
              <a:effectLst>
                <a:innerShdw blurRad="114300">
                  <a:schemeClr val="accent1">
                    <a:shade val="58000"/>
                    <a:lumMod val="75000"/>
                  </a:schemeClr>
                </a:innerShdw>
              </a:effectLst>
              <a:scene3d>
                <a:camera prst="orthographicFront"/>
                <a:lightRig rig="threePt" dir="t"/>
              </a:scene3d>
              <a:sp3d contourW="19050" prstMaterial="flat">
                <a:contourClr>
                  <a:schemeClr val="accent1">
                    <a:shade val="58000"/>
                    <a:lumMod val="75000"/>
                  </a:schemeClr>
                </a:contourClr>
              </a:sp3d>
            </c:spPr>
            <c:extLst>
              <c:ext xmlns:c16="http://schemas.microsoft.com/office/drawing/2014/chart" uri="{C3380CC4-5D6E-409C-BE32-E72D297353CC}">
                <c16:uniqueId val="{00000001-9483-4460-8F57-B70CBB4C8311}"/>
              </c:ext>
            </c:extLst>
          </c:dPt>
          <c:dPt>
            <c:idx val="1"/>
            <c:bubble3D val="0"/>
            <c:spPr>
              <a:solidFill>
                <a:schemeClr val="accent1">
                  <a:shade val="86000"/>
                  <a:alpha val="90000"/>
                </a:schemeClr>
              </a:solidFill>
              <a:ln w="19050">
                <a:solidFill>
                  <a:schemeClr val="accent1">
                    <a:shade val="86000"/>
                    <a:lumMod val="75000"/>
                  </a:schemeClr>
                </a:solidFill>
              </a:ln>
              <a:effectLst>
                <a:innerShdw blurRad="114300">
                  <a:schemeClr val="accent1">
                    <a:shade val="86000"/>
                    <a:lumMod val="75000"/>
                  </a:schemeClr>
                </a:innerShdw>
              </a:effectLst>
              <a:scene3d>
                <a:camera prst="orthographicFront"/>
                <a:lightRig rig="threePt" dir="t"/>
              </a:scene3d>
              <a:sp3d contourW="19050" prstMaterial="flat">
                <a:contourClr>
                  <a:schemeClr val="accent1">
                    <a:shade val="86000"/>
                    <a:lumMod val="75000"/>
                  </a:schemeClr>
                </a:contourClr>
              </a:sp3d>
            </c:spPr>
            <c:extLst>
              <c:ext xmlns:c16="http://schemas.microsoft.com/office/drawing/2014/chart" uri="{C3380CC4-5D6E-409C-BE32-E72D297353CC}">
                <c16:uniqueId val="{00000003-9483-4460-8F57-B70CBB4C8311}"/>
              </c:ext>
            </c:extLst>
          </c:dPt>
          <c:dPt>
            <c:idx val="2"/>
            <c:bubble3D val="0"/>
            <c:spPr>
              <a:solidFill>
                <a:schemeClr val="accent1">
                  <a:tint val="86000"/>
                  <a:alpha val="90000"/>
                </a:schemeClr>
              </a:solidFill>
              <a:ln w="19050">
                <a:solidFill>
                  <a:schemeClr val="accent1">
                    <a:tint val="86000"/>
                    <a:lumMod val="75000"/>
                  </a:schemeClr>
                </a:solidFill>
              </a:ln>
              <a:effectLst>
                <a:innerShdw blurRad="114300">
                  <a:schemeClr val="accent1">
                    <a:tint val="86000"/>
                    <a:lumMod val="75000"/>
                  </a:schemeClr>
                </a:innerShdw>
              </a:effectLst>
              <a:scene3d>
                <a:camera prst="orthographicFront"/>
                <a:lightRig rig="threePt" dir="t"/>
              </a:scene3d>
              <a:sp3d contourW="19050" prstMaterial="flat">
                <a:contourClr>
                  <a:schemeClr val="accent1">
                    <a:tint val="86000"/>
                    <a:lumMod val="75000"/>
                  </a:schemeClr>
                </a:contourClr>
              </a:sp3d>
            </c:spPr>
            <c:extLst>
              <c:ext xmlns:c16="http://schemas.microsoft.com/office/drawing/2014/chart" uri="{C3380CC4-5D6E-409C-BE32-E72D297353CC}">
                <c16:uniqueId val="{00000005-9483-4460-8F57-B70CBB4C8311}"/>
              </c:ext>
            </c:extLst>
          </c:dPt>
          <c:dPt>
            <c:idx val="3"/>
            <c:bubble3D val="0"/>
            <c:spPr>
              <a:solidFill>
                <a:schemeClr val="accent1">
                  <a:tint val="58000"/>
                  <a:alpha val="90000"/>
                </a:schemeClr>
              </a:solidFill>
              <a:ln w="19050">
                <a:solidFill>
                  <a:schemeClr val="accent1">
                    <a:tint val="58000"/>
                    <a:lumMod val="75000"/>
                  </a:schemeClr>
                </a:solidFill>
              </a:ln>
              <a:effectLst>
                <a:innerShdw blurRad="114300">
                  <a:schemeClr val="accent1">
                    <a:tint val="58000"/>
                    <a:lumMod val="75000"/>
                  </a:schemeClr>
                </a:innerShdw>
              </a:effectLst>
              <a:scene3d>
                <a:camera prst="orthographicFront"/>
                <a:lightRig rig="threePt" dir="t"/>
              </a:scene3d>
              <a:sp3d contourW="19050" prstMaterial="flat">
                <a:contourClr>
                  <a:schemeClr val="accent1">
                    <a:tint val="58000"/>
                    <a:lumMod val="75000"/>
                  </a:schemeClr>
                </a:contourClr>
              </a:sp3d>
            </c:spPr>
            <c:extLst>
              <c:ext xmlns:c16="http://schemas.microsoft.com/office/drawing/2014/chart" uri="{C3380CC4-5D6E-409C-BE32-E72D297353CC}">
                <c16:uniqueId val="{00000007-9483-4460-8F57-B70CBB4C8311}"/>
              </c:ext>
            </c:extLst>
          </c:dPt>
          <c:dLbls>
            <c:dLbl>
              <c:idx val="0"/>
              <c:spPr>
                <a:solidFill>
                  <a:prstClr val="white">
                    <a:alpha val="90000"/>
                  </a:prstClr>
                </a:solidFill>
                <a:ln w="12700" cap="flat" cmpd="sng" algn="ctr">
                  <a:solidFill>
                    <a:srgbClr val="4F81BD"/>
                  </a:solidFill>
                  <a:round/>
                </a:ln>
                <a:effectLst>
                  <a:outerShdw blurRad="50800" dist="38100" dir="2700000" algn="tl" rotWithShape="0">
                    <a:srgbClr val="4F81BD">
                      <a:lumMod val="75000"/>
                      <a:alpha val="40000"/>
                    </a:srgbClr>
                  </a:outerShdw>
                </a:effectLst>
              </c:spPr>
              <c:txPr>
                <a:bodyPr rot="0" spcFirstLastPara="1" vertOverflow="clip" horzOverflow="clip" vert="horz" wrap="square" lIns="38100" tIns="19050" rIns="38100" bIns="19050" anchor="ctr" anchorCtr="1">
                  <a:spAutoFit/>
                </a:bodyPr>
                <a:lstStyle/>
                <a:p>
                  <a:pPr>
                    <a:defRPr sz="1330" b="0" i="0" u="none" strike="noStrike" kern="1200" baseline="0">
                      <a:solidFill>
                        <a:schemeClr val="accent1">
                          <a:shade val="58000"/>
                        </a:schemeClr>
                      </a:solidFill>
                      <a:effectLst/>
                      <a:latin typeface="+mn-lt"/>
                      <a:ea typeface="+mn-ea"/>
                      <a:cs typeface="+mn-cs"/>
                    </a:defRPr>
                  </a:pPr>
                  <a:endParaRPr lang="de-DE"/>
                </a:p>
              </c:txPr>
              <c:dLblPos val="inEnd"/>
              <c:showLegendKey val="0"/>
              <c:showVal val="0"/>
              <c:showCatName val="0"/>
              <c:showSerName val="0"/>
              <c:showPercent val="1"/>
              <c:showBubbleSize val="0"/>
              <c:extLst>
                <c:ext xmlns:c16="http://schemas.microsoft.com/office/drawing/2014/chart" uri="{C3380CC4-5D6E-409C-BE32-E72D297353CC}">
                  <c16:uniqueId val="{00000001-9483-4460-8F57-B70CBB4C8311}"/>
                </c:ext>
              </c:extLst>
            </c:dLbl>
            <c:dLbl>
              <c:idx val="1"/>
              <c:spPr>
                <a:solidFill>
                  <a:prstClr val="white">
                    <a:alpha val="90000"/>
                  </a:prstClr>
                </a:solidFill>
                <a:ln w="12700" cap="flat" cmpd="sng" algn="ctr">
                  <a:solidFill>
                    <a:srgbClr val="4F81BD"/>
                  </a:solidFill>
                  <a:round/>
                </a:ln>
                <a:effectLst>
                  <a:outerShdw blurRad="50800" dist="38100" dir="2700000" algn="tl" rotWithShape="0">
                    <a:srgbClr val="4F81BD">
                      <a:lumMod val="75000"/>
                      <a:alpha val="40000"/>
                    </a:srgbClr>
                  </a:outerShdw>
                </a:effectLst>
              </c:spPr>
              <c:txPr>
                <a:bodyPr rot="0" spcFirstLastPara="1" vertOverflow="clip" horzOverflow="clip" vert="horz" wrap="square" lIns="38100" tIns="19050" rIns="38100" bIns="19050" anchor="ctr" anchorCtr="1">
                  <a:spAutoFit/>
                </a:bodyPr>
                <a:lstStyle/>
                <a:p>
                  <a:pPr>
                    <a:defRPr sz="1330" b="0" i="0" u="none" strike="noStrike" kern="1200" baseline="0">
                      <a:solidFill>
                        <a:schemeClr val="accent1">
                          <a:shade val="86000"/>
                        </a:schemeClr>
                      </a:solidFill>
                      <a:effectLst/>
                      <a:latin typeface="+mn-lt"/>
                      <a:ea typeface="+mn-ea"/>
                      <a:cs typeface="+mn-cs"/>
                    </a:defRPr>
                  </a:pPr>
                  <a:endParaRPr lang="de-DE"/>
                </a:p>
              </c:txPr>
              <c:dLblPos val="inEnd"/>
              <c:showLegendKey val="0"/>
              <c:showVal val="0"/>
              <c:showCatName val="0"/>
              <c:showSerName val="0"/>
              <c:showPercent val="1"/>
              <c:showBubbleSize val="0"/>
              <c:extLst>
                <c:ext xmlns:c16="http://schemas.microsoft.com/office/drawing/2014/chart" uri="{C3380CC4-5D6E-409C-BE32-E72D297353CC}">
                  <c16:uniqueId val="{00000003-9483-4460-8F57-B70CBB4C8311}"/>
                </c:ext>
              </c:extLst>
            </c:dLbl>
            <c:dLbl>
              <c:idx val="2"/>
              <c:spPr>
                <a:solidFill>
                  <a:prstClr val="white">
                    <a:alpha val="90000"/>
                  </a:prstClr>
                </a:solidFill>
                <a:ln w="12700" cap="flat" cmpd="sng" algn="ctr">
                  <a:solidFill>
                    <a:srgbClr val="4F81BD"/>
                  </a:solidFill>
                  <a:round/>
                </a:ln>
                <a:effectLst>
                  <a:outerShdw blurRad="50800" dist="38100" dir="2700000" algn="tl" rotWithShape="0">
                    <a:srgbClr val="4F81BD">
                      <a:lumMod val="75000"/>
                      <a:alpha val="40000"/>
                    </a:srgbClr>
                  </a:outerShdw>
                </a:effectLst>
              </c:spPr>
              <c:txPr>
                <a:bodyPr rot="0" spcFirstLastPara="1" vertOverflow="clip" horzOverflow="clip" vert="horz" wrap="square" lIns="38100" tIns="19050" rIns="38100" bIns="19050" anchor="ctr" anchorCtr="1">
                  <a:spAutoFit/>
                </a:bodyPr>
                <a:lstStyle/>
                <a:p>
                  <a:pPr>
                    <a:defRPr sz="1330" b="0" i="0" u="none" strike="noStrike" kern="1200" baseline="0">
                      <a:solidFill>
                        <a:schemeClr val="accent1">
                          <a:tint val="86000"/>
                        </a:schemeClr>
                      </a:solidFill>
                      <a:effectLst/>
                      <a:latin typeface="+mn-lt"/>
                      <a:ea typeface="+mn-ea"/>
                      <a:cs typeface="+mn-cs"/>
                    </a:defRPr>
                  </a:pPr>
                  <a:endParaRPr lang="de-DE"/>
                </a:p>
              </c:txPr>
              <c:dLblPos val="inEnd"/>
              <c:showLegendKey val="0"/>
              <c:showVal val="0"/>
              <c:showCatName val="0"/>
              <c:showSerName val="0"/>
              <c:showPercent val="1"/>
              <c:showBubbleSize val="0"/>
              <c:extLst>
                <c:ext xmlns:c16="http://schemas.microsoft.com/office/drawing/2014/chart" uri="{C3380CC4-5D6E-409C-BE32-E72D297353CC}">
                  <c16:uniqueId val="{00000005-9483-4460-8F57-B70CBB4C8311}"/>
                </c:ext>
              </c:extLst>
            </c:dLbl>
            <c:dLbl>
              <c:idx val="3"/>
              <c:spPr>
                <a:solidFill>
                  <a:prstClr val="white">
                    <a:alpha val="90000"/>
                  </a:prstClr>
                </a:solidFill>
                <a:ln w="12700" cap="flat" cmpd="sng" algn="ctr">
                  <a:solidFill>
                    <a:srgbClr val="4F81BD"/>
                  </a:solidFill>
                  <a:round/>
                </a:ln>
                <a:effectLst>
                  <a:outerShdw blurRad="50800" dist="38100" dir="2700000" algn="tl" rotWithShape="0">
                    <a:srgbClr val="4F81BD">
                      <a:lumMod val="75000"/>
                      <a:alpha val="40000"/>
                    </a:srgbClr>
                  </a:outerShdw>
                </a:effectLst>
              </c:spPr>
              <c:txPr>
                <a:bodyPr rot="0" spcFirstLastPara="1" vertOverflow="clip" horzOverflow="clip" vert="horz" wrap="square" lIns="38100" tIns="19050" rIns="38100" bIns="19050" anchor="ctr" anchorCtr="1">
                  <a:spAutoFit/>
                </a:bodyPr>
                <a:lstStyle/>
                <a:p>
                  <a:pPr>
                    <a:defRPr sz="1330" b="0" i="0" u="none" strike="noStrike" kern="1200" baseline="0">
                      <a:solidFill>
                        <a:schemeClr val="accent1">
                          <a:tint val="58000"/>
                        </a:schemeClr>
                      </a:solidFill>
                      <a:effectLst/>
                      <a:latin typeface="+mn-lt"/>
                      <a:ea typeface="+mn-ea"/>
                      <a:cs typeface="+mn-cs"/>
                    </a:defRPr>
                  </a:pPr>
                  <a:endParaRPr lang="de-DE"/>
                </a:p>
              </c:txPr>
              <c:dLblPos val="inEnd"/>
              <c:showLegendKey val="0"/>
              <c:showVal val="0"/>
              <c:showCatName val="0"/>
              <c:showSerName val="0"/>
              <c:showPercent val="1"/>
              <c:showBubbleSize val="0"/>
              <c:extLst>
                <c:ext xmlns:c16="http://schemas.microsoft.com/office/drawing/2014/chart" uri="{C3380CC4-5D6E-409C-BE32-E72D297353CC}">
                  <c16:uniqueId val="{00000007-9483-4460-8F57-B70CBB4C8311}"/>
                </c:ext>
              </c:extLst>
            </c:dLbl>
            <c:spPr>
              <a:solidFill>
                <a:prstClr val="white">
                  <a:alpha val="90000"/>
                </a:prstClr>
              </a:solidFill>
              <a:ln w="12700" cap="flat" cmpd="sng" algn="ctr">
                <a:solidFill>
                  <a:srgbClr val="4F81BD"/>
                </a:solidFill>
                <a:round/>
              </a:ln>
              <a:effectLst>
                <a:outerShdw blurRad="50800" dist="38100" dir="2700000" algn="tl" rotWithShape="0">
                  <a:srgbClr val="4F81BD">
                    <a:lumMod val="75000"/>
                    <a:alpha val="40000"/>
                  </a:srgbClr>
                </a:outerShdw>
              </a:effectLst>
            </c:spPr>
            <c:dLblPos val="inEnd"/>
            <c:showLegendKey val="0"/>
            <c:showVal val="0"/>
            <c:showCatName val="0"/>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cat>
            <c:strRef>
              <c:f>Tabelle1!$A$2:$A$5</c:f>
              <c:strCache>
                <c:ptCount val="4"/>
                <c:pt idx="0">
                  <c:v>unter 34 Jahren</c:v>
                </c:pt>
                <c:pt idx="1">
                  <c:v>34- 44 Jahren</c:v>
                </c:pt>
                <c:pt idx="2">
                  <c:v>45-54 Jahren</c:v>
                </c:pt>
                <c:pt idx="3">
                  <c:v>55 Jahre und älter</c:v>
                </c:pt>
              </c:strCache>
            </c:strRef>
          </c:cat>
          <c:val>
            <c:numRef>
              <c:f>Tabelle1!$B$2:$B$5</c:f>
              <c:numCache>
                <c:formatCode>General</c:formatCode>
                <c:ptCount val="4"/>
                <c:pt idx="0">
                  <c:v>17</c:v>
                </c:pt>
                <c:pt idx="1">
                  <c:v>29.7</c:v>
                </c:pt>
                <c:pt idx="2">
                  <c:v>30.5</c:v>
                </c:pt>
                <c:pt idx="3">
                  <c:v>22.8</c:v>
                </c:pt>
              </c:numCache>
            </c:numRef>
          </c:val>
          <c:extLst>
            <c:ext xmlns:c16="http://schemas.microsoft.com/office/drawing/2014/chart" uri="{C3380CC4-5D6E-409C-BE32-E72D297353CC}">
              <c16:uniqueId val="{00000008-9483-4460-8F57-B70CBB4C8311}"/>
            </c:ext>
          </c:extLst>
        </c:ser>
        <c:dLbls>
          <c:dLblPos val="bestFit"/>
          <c:showLegendKey val="0"/>
          <c:showVal val="1"/>
          <c:showCatName val="0"/>
          <c:showSerName val="0"/>
          <c:showPercent val="0"/>
          <c:showBubbleSize val="0"/>
          <c:showLeaderLines val="1"/>
        </c:dLbls>
      </c:pie3DChart>
      <c:spPr>
        <a:noFill/>
        <a:ln>
          <a:noFill/>
        </a:ln>
        <a:effectLst/>
      </c:spPr>
    </c:plotArea>
    <c:legend>
      <c:legendPos val="b"/>
      <c:layout>
        <c:manualLayout>
          <c:xMode val="edge"/>
          <c:yMode val="edge"/>
          <c:x val="0.123291570607363"/>
          <c:y val="0.77504130866444099"/>
          <c:w val="0.72464940451621396"/>
          <c:h val="0.119036302191213"/>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mn-lt"/>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de-DE"/>
              <a:t>Diverse Bruttomonatsgehälter</a:t>
            </a:r>
            <a:r>
              <a:rPr lang="de-DE" baseline="0"/>
              <a:t> in Bayern [€]</a:t>
            </a:r>
            <a:endParaRPr lang="de-DE"/>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de-DE"/>
        </a:p>
      </c:txPr>
    </c:title>
    <c:autoTitleDeleted val="0"/>
    <c:plotArea>
      <c:layout/>
      <c:barChart>
        <c:barDir val="col"/>
        <c:grouping val="clustered"/>
        <c:varyColors val="0"/>
        <c:ser>
          <c:idx val="0"/>
          <c:order val="0"/>
          <c:tx>
            <c:strRef>
              <c:f>Tabelle1!$D$14</c:f>
              <c:strCache>
                <c:ptCount val="1"/>
                <c:pt idx="0">
                  <c:v>1. Quartil</c:v>
                </c:pt>
              </c:strCache>
            </c:strRef>
          </c:tx>
          <c:spPr>
            <a:solidFill>
              <a:schemeClr val="accent1">
                <a:lumMod val="60000"/>
                <a:lumOff val="40000"/>
              </a:schemeClr>
            </a:solidFill>
            <a:ln>
              <a:noFill/>
            </a:ln>
            <a:effectLst/>
          </c:spPr>
          <c:invertIfNegative val="0"/>
          <c:cat>
            <c:strRef>
              <c:f>Tabelle1!$C$15:$C$21</c:f>
              <c:strCache>
                <c:ptCount val="7"/>
                <c:pt idx="0">
                  <c:v>Bauingenieur (allgemein)</c:v>
                </c:pt>
                <c:pt idx="1">
                  <c:v>Tragwerksplaner</c:v>
                </c:pt>
                <c:pt idx="2">
                  <c:v>Bauleiter</c:v>
                </c:pt>
                <c:pt idx="3">
                  <c:v>Oberbauleiter</c:v>
                </c:pt>
                <c:pt idx="4">
                  <c:v>Sachverständiger</c:v>
                </c:pt>
                <c:pt idx="5">
                  <c:v>Architekt</c:v>
                </c:pt>
                <c:pt idx="6">
                  <c:v>Stadplaner</c:v>
                </c:pt>
              </c:strCache>
            </c:strRef>
          </c:cat>
          <c:val>
            <c:numRef>
              <c:f>Tabelle1!$D$15:$D$21</c:f>
              <c:numCache>
                <c:formatCode>General</c:formatCode>
                <c:ptCount val="7"/>
                <c:pt idx="0">
                  <c:v>2757</c:v>
                </c:pt>
                <c:pt idx="1">
                  <c:v>3079</c:v>
                </c:pt>
                <c:pt idx="2">
                  <c:v>2633</c:v>
                </c:pt>
                <c:pt idx="3">
                  <c:v>4090</c:v>
                </c:pt>
                <c:pt idx="4">
                  <c:v>3581</c:v>
                </c:pt>
                <c:pt idx="5">
                  <c:v>2192</c:v>
                </c:pt>
                <c:pt idx="6">
                  <c:v>2191</c:v>
                </c:pt>
              </c:numCache>
            </c:numRef>
          </c:val>
          <c:extLst>
            <c:ext xmlns:c16="http://schemas.microsoft.com/office/drawing/2014/chart" uri="{C3380CC4-5D6E-409C-BE32-E72D297353CC}">
              <c16:uniqueId val="{00000000-1006-43A3-95CB-582E584BC754}"/>
            </c:ext>
          </c:extLst>
        </c:ser>
        <c:ser>
          <c:idx val="1"/>
          <c:order val="1"/>
          <c:tx>
            <c:strRef>
              <c:f>Tabelle1!$E$14</c:f>
              <c:strCache>
                <c:ptCount val="1"/>
                <c:pt idx="0">
                  <c:v>Mittelwert</c:v>
                </c:pt>
              </c:strCache>
            </c:strRef>
          </c:tx>
          <c:spPr>
            <a:solidFill>
              <a:schemeClr val="accent1">
                <a:lumMod val="75000"/>
              </a:schemeClr>
            </a:solidFill>
            <a:ln>
              <a:noFill/>
            </a:ln>
            <a:effectLst/>
          </c:spPr>
          <c:invertIfNegative val="0"/>
          <c:cat>
            <c:strRef>
              <c:f>Tabelle1!$C$15:$C$21</c:f>
              <c:strCache>
                <c:ptCount val="7"/>
                <c:pt idx="0">
                  <c:v>Bauingenieur (allgemein)</c:v>
                </c:pt>
                <c:pt idx="1">
                  <c:v>Tragwerksplaner</c:v>
                </c:pt>
                <c:pt idx="2">
                  <c:v>Bauleiter</c:v>
                </c:pt>
                <c:pt idx="3">
                  <c:v>Oberbauleiter</c:v>
                </c:pt>
                <c:pt idx="4">
                  <c:v>Sachverständiger</c:v>
                </c:pt>
                <c:pt idx="5">
                  <c:v>Architekt</c:v>
                </c:pt>
                <c:pt idx="6">
                  <c:v>Stadplaner</c:v>
                </c:pt>
              </c:strCache>
            </c:strRef>
          </c:cat>
          <c:val>
            <c:numRef>
              <c:f>Tabelle1!$E$15:$E$21</c:f>
              <c:numCache>
                <c:formatCode>General</c:formatCode>
                <c:ptCount val="7"/>
                <c:pt idx="0">
                  <c:v>3767</c:v>
                </c:pt>
                <c:pt idx="1">
                  <c:v>3497</c:v>
                </c:pt>
                <c:pt idx="2">
                  <c:v>3594</c:v>
                </c:pt>
                <c:pt idx="3">
                  <c:v>4972</c:v>
                </c:pt>
                <c:pt idx="4">
                  <c:v>4074</c:v>
                </c:pt>
                <c:pt idx="5">
                  <c:v>3002</c:v>
                </c:pt>
                <c:pt idx="6">
                  <c:v>3159</c:v>
                </c:pt>
              </c:numCache>
            </c:numRef>
          </c:val>
          <c:extLst>
            <c:ext xmlns:c16="http://schemas.microsoft.com/office/drawing/2014/chart" uri="{C3380CC4-5D6E-409C-BE32-E72D297353CC}">
              <c16:uniqueId val="{00000001-1006-43A3-95CB-582E584BC754}"/>
            </c:ext>
          </c:extLst>
        </c:ser>
        <c:ser>
          <c:idx val="2"/>
          <c:order val="2"/>
          <c:tx>
            <c:strRef>
              <c:f>Tabelle1!$F$14</c:f>
              <c:strCache>
                <c:ptCount val="1"/>
                <c:pt idx="0">
                  <c:v>3. Quartil</c:v>
                </c:pt>
              </c:strCache>
            </c:strRef>
          </c:tx>
          <c:spPr>
            <a:solidFill>
              <a:schemeClr val="accent1">
                <a:lumMod val="50000"/>
              </a:schemeClr>
            </a:solidFill>
            <a:ln>
              <a:noFill/>
            </a:ln>
            <a:effectLst/>
          </c:spPr>
          <c:invertIfNegative val="0"/>
          <c:cat>
            <c:strRef>
              <c:f>Tabelle1!$C$15:$C$21</c:f>
              <c:strCache>
                <c:ptCount val="7"/>
                <c:pt idx="0">
                  <c:v>Bauingenieur (allgemein)</c:v>
                </c:pt>
                <c:pt idx="1">
                  <c:v>Tragwerksplaner</c:v>
                </c:pt>
                <c:pt idx="2">
                  <c:v>Bauleiter</c:v>
                </c:pt>
                <c:pt idx="3">
                  <c:v>Oberbauleiter</c:v>
                </c:pt>
                <c:pt idx="4">
                  <c:v>Sachverständiger</c:v>
                </c:pt>
                <c:pt idx="5">
                  <c:v>Architekt</c:v>
                </c:pt>
                <c:pt idx="6">
                  <c:v>Stadplaner</c:v>
                </c:pt>
              </c:strCache>
            </c:strRef>
          </c:cat>
          <c:val>
            <c:numRef>
              <c:f>Tabelle1!$F$15:$F$21</c:f>
              <c:numCache>
                <c:formatCode>General</c:formatCode>
                <c:ptCount val="7"/>
                <c:pt idx="0">
                  <c:v>5482</c:v>
                </c:pt>
                <c:pt idx="1">
                  <c:v>4200</c:v>
                </c:pt>
                <c:pt idx="2">
                  <c:v>4961</c:v>
                </c:pt>
                <c:pt idx="3">
                  <c:v>6421</c:v>
                </c:pt>
                <c:pt idx="4">
                  <c:v>9477</c:v>
                </c:pt>
                <c:pt idx="5">
                  <c:v>4441</c:v>
                </c:pt>
                <c:pt idx="6">
                  <c:v>5440</c:v>
                </c:pt>
              </c:numCache>
            </c:numRef>
          </c:val>
          <c:extLst>
            <c:ext xmlns:c16="http://schemas.microsoft.com/office/drawing/2014/chart" uri="{C3380CC4-5D6E-409C-BE32-E72D297353CC}">
              <c16:uniqueId val="{00000002-1006-43A3-95CB-582E584BC754}"/>
            </c:ext>
          </c:extLst>
        </c:ser>
        <c:dLbls>
          <c:showLegendKey val="0"/>
          <c:showVal val="0"/>
          <c:showCatName val="0"/>
          <c:showSerName val="0"/>
          <c:showPercent val="0"/>
          <c:showBubbleSize val="0"/>
        </c:dLbls>
        <c:gapWidth val="219"/>
        <c:overlap val="-27"/>
        <c:axId val="445096032"/>
        <c:axId val="445096816"/>
      </c:barChart>
      <c:catAx>
        <c:axId val="4450960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445096816"/>
        <c:crosses val="autoZero"/>
        <c:auto val="1"/>
        <c:lblAlgn val="ctr"/>
        <c:lblOffset val="100"/>
        <c:noMultiLvlLbl val="0"/>
      </c:catAx>
      <c:valAx>
        <c:axId val="44509681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4450960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Tabelle1!$C$2</c:f>
              <c:strCache>
                <c:ptCount val="1"/>
                <c:pt idx="0">
                  <c:v>Frauen</c:v>
                </c:pt>
              </c:strCache>
            </c:strRef>
          </c:tx>
          <c:spPr>
            <a:solidFill>
              <a:schemeClr val="accent1"/>
            </a:solidFill>
            <a:ln>
              <a:noFill/>
            </a:ln>
            <a:effectLst/>
          </c:spPr>
          <c:invertIfNegative val="0"/>
          <c:cat>
            <c:numRef>
              <c:f>Tabelle1!$B$3:$B$13</c:f>
              <c:numCache>
                <c:formatCode>General</c:formatCode>
                <c:ptCount val="11"/>
                <c:pt idx="0">
                  <c:v>2000</c:v>
                </c:pt>
                <c:pt idx="1">
                  <c:v>2001</c:v>
                </c:pt>
                <c:pt idx="2">
                  <c:v>2002</c:v>
                </c:pt>
                <c:pt idx="3">
                  <c:v>2003</c:v>
                </c:pt>
                <c:pt idx="4">
                  <c:v>2004</c:v>
                </c:pt>
                <c:pt idx="5">
                  <c:v>2005</c:v>
                </c:pt>
                <c:pt idx="6">
                  <c:v>2006</c:v>
                </c:pt>
                <c:pt idx="7">
                  <c:v>2007</c:v>
                </c:pt>
                <c:pt idx="8">
                  <c:v>2008</c:v>
                </c:pt>
                <c:pt idx="9">
                  <c:v>2009</c:v>
                </c:pt>
                <c:pt idx="10">
                  <c:v>2010</c:v>
                </c:pt>
              </c:numCache>
            </c:numRef>
          </c:cat>
          <c:val>
            <c:numRef>
              <c:f>Tabelle1!$C$3:$C$13</c:f>
              <c:numCache>
                <c:formatCode>General</c:formatCode>
                <c:ptCount val="11"/>
                <c:pt idx="0">
                  <c:v>7552</c:v>
                </c:pt>
                <c:pt idx="1">
                  <c:v>7324</c:v>
                </c:pt>
                <c:pt idx="2">
                  <c:v>7678</c:v>
                </c:pt>
                <c:pt idx="3">
                  <c:v>8052</c:v>
                </c:pt>
                <c:pt idx="4">
                  <c:v>8331</c:v>
                </c:pt>
                <c:pt idx="5">
                  <c:v>8668</c:v>
                </c:pt>
                <c:pt idx="6">
                  <c:v>9143</c:v>
                </c:pt>
                <c:pt idx="7">
                  <c:v>9837</c:v>
                </c:pt>
                <c:pt idx="8">
                  <c:v>11004</c:v>
                </c:pt>
                <c:pt idx="9">
                  <c:v>11954</c:v>
                </c:pt>
                <c:pt idx="10">
                  <c:v>13159</c:v>
                </c:pt>
              </c:numCache>
            </c:numRef>
          </c:val>
          <c:extLst>
            <c:ext xmlns:c16="http://schemas.microsoft.com/office/drawing/2014/chart" uri="{C3380CC4-5D6E-409C-BE32-E72D297353CC}">
              <c16:uniqueId val="{00000000-26CE-451B-B049-1AE75479CB8F}"/>
            </c:ext>
          </c:extLst>
        </c:ser>
        <c:ser>
          <c:idx val="1"/>
          <c:order val="1"/>
          <c:tx>
            <c:strRef>
              <c:f>Tabelle1!$D$2</c:f>
              <c:strCache>
                <c:ptCount val="1"/>
                <c:pt idx="0">
                  <c:v>Männer</c:v>
                </c:pt>
              </c:strCache>
            </c:strRef>
          </c:tx>
          <c:spPr>
            <a:solidFill>
              <a:schemeClr val="accent1">
                <a:lumMod val="40000"/>
                <a:lumOff val="60000"/>
              </a:schemeClr>
            </a:solidFill>
            <a:ln>
              <a:noFill/>
            </a:ln>
            <a:effectLst/>
          </c:spPr>
          <c:invertIfNegative val="0"/>
          <c:cat>
            <c:numRef>
              <c:f>Tabelle1!$B$3:$B$13</c:f>
              <c:numCache>
                <c:formatCode>General</c:formatCode>
                <c:ptCount val="11"/>
                <c:pt idx="0">
                  <c:v>2000</c:v>
                </c:pt>
                <c:pt idx="1">
                  <c:v>2001</c:v>
                </c:pt>
                <c:pt idx="2">
                  <c:v>2002</c:v>
                </c:pt>
                <c:pt idx="3">
                  <c:v>2003</c:v>
                </c:pt>
                <c:pt idx="4">
                  <c:v>2004</c:v>
                </c:pt>
                <c:pt idx="5">
                  <c:v>2005</c:v>
                </c:pt>
                <c:pt idx="6">
                  <c:v>2006</c:v>
                </c:pt>
                <c:pt idx="7">
                  <c:v>2007</c:v>
                </c:pt>
                <c:pt idx="8">
                  <c:v>2008</c:v>
                </c:pt>
                <c:pt idx="9">
                  <c:v>2009</c:v>
                </c:pt>
                <c:pt idx="10">
                  <c:v>2010</c:v>
                </c:pt>
              </c:numCache>
            </c:numRef>
          </c:cat>
          <c:val>
            <c:numRef>
              <c:f>Tabelle1!$D$3:$D$13</c:f>
              <c:numCache>
                <c:formatCode>General</c:formatCode>
                <c:ptCount val="11"/>
                <c:pt idx="0">
                  <c:v>39270</c:v>
                </c:pt>
                <c:pt idx="1">
                  <c:v>37056</c:v>
                </c:pt>
                <c:pt idx="2">
                  <c:v>36147</c:v>
                </c:pt>
                <c:pt idx="3">
                  <c:v>36702</c:v>
                </c:pt>
                <c:pt idx="4">
                  <c:v>37257</c:v>
                </c:pt>
                <c:pt idx="5">
                  <c:v>39407</c:v>
                </c:pt>
                <c:pt idx="6">
                  <c:v>40914</c:v>
                </c:pt>
                <c:pt idx="7">
                  <c:v>44050</c:v>
                </c:pt>
                <c:pt idx="8">
                  <c:v>48751</c:v>
                </c:pt>
                <c:pt idx="9">
                  <c:v>52968</c:v>
                </c:pt>
                <c:pt idx="10">
                  <c:v>59249</c:v>
                </c:pt>
              </c:numCache>
            </c:numRef>
          </c:val>
          <c:extLst>
            <c:ext xmlns:c16="http://schemas.microsoft.com/office/drawing/2014/chart" uri="{C3380CC4-5D6E-409C-BE32-E72D297353CC}">
              <c16:uniqueId val="{00000001-26CE-451B-B049-1AE75479CB8F}"/>
            </c:ext>
          </c:extLst>
        </c:ser>
        <c:dLbls>
          <c:showLegendKey val="0"/>
          <c:showVal val="0"/>
          <c:showCatName val="0"/>
          <c:showSerName val="0"/>
          <c:showPercent val="0"/>
          <c:showBubbleSize val="0"/>
        </c:dLbls>
        <c:gapWidth val="150"/>
        <c:axId val="445097600"/>
        <c:axId val="445097992"/>
      </c:barChart>
      <c:lineChart>
        <c:grouping val="standard"/>
        <c:varyColors val="0"/>
        <c:ser>
          <c:idx val="2"/>
          <c:order val="2"/>
          <c:tx>
            <c:strRef>
              <c:f>Tabelle1!$E$2</c:f>
              <c:strCache>
                <c:ptCount val="1"/>
                <c:pt idx="0">
                  <c:v>Anteil Frauen in [%]</c:v>
                </c:pt>
              </c:strCache>
            </c:strRef>
          </c:tx>
          <c:spPr>
            <a:ln w="28575" cap="rnd">
              <a:solidFill>
                <a:schemeClr val="accent1"/>
              </a:solidFill>
              <a:round/>
            </a:ln>
            <a:effectLst/>
          </c:spPr>
          <c:marker>
            <c:symbol val="none"/>
          </c:marker>
          <c:dLbls>
            <c:dLbl>
              <c:idx val="0"/>
              <c:tx>
                <c:rich>
                  <a:bodyPr/>
                  <a:lstStyle/>
                  <a:p>
                    <a:fld id="{5C9C12BC-3508-49CA-90AD-EF9701088067}"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26CE-451B-B049-1AE75479CB8F}"/>
                </c:ext>
              </c:extLst>
            </c:dLbl>
            <c:dLbl>
              <c:idx val="1"/>
              <c:tx>
                <c:rich>
                  <a:bodyPr/>
                  <a:lstStyle/>
                  <a:p>
                    <a:fld id="{455EF40C-EE95-435E-90C9-B24A341F6115}"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26CE-451B-B049-1AE75479CB8F}"/>
                </c:ext>
              </c:extLst>
            </c:dLbl>
            <c:dLbl>
              <c:idx val="2"/>
              <c:tx>
                <c:rich>
                  <a:bodyPr/>
                  <a:lstStyle/>
                  <a:p>
                    <a:fld id="{D070497F-DC7A-4316-B15C-693A93F35F66}"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26CE-451B-B049-1AE75479CB8F}"/>
                </c:ext>
              </c:extLst>
            </c:dLbl>
            <c:dLbl>
              <c:idx val="3"/>
              <c:tx>
                <c:rich>
                  <a:bodyPr/>
                  <a:lstStyle/>
                  <a:p>
                    <a:fld id="{5CC775BF-9C87-4FDA-843C-403E1F6E0EBE}"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26CE-451B-B049-1AE75479CB8F}"/>
                </c:ext>
              </c:extLst>
            </c:dLbl>
            <c:dLbl>
              <c:idx val="4"/>
              <c:tx>
                <c:rich>
                  <a:bodyPr/>
                  <a:lstStyle/>
                  <a:p>
                    <a:fld id="{25036047-2179-4017-B4E5-51C82DBC9F61}"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6-26CE-451B-B049-1AE75479CB8F}"/>
                </c:ext>
              </c:extLst>
            </c:dLbl>
            <c:dLbl>
              <c:idx val="5"/>
              <c:tx>
                <c:rich>
                  <a:bodyPr/>
                  <a:lstStyle/>
                  <a:p>
                    <a:fld id="{D0FFDC50-9A7A-4C3D-8301-38B3E751BDE3}"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26CE-451B-B049-1AE75479CB8F}"/>
                </c:ext>
              </c:extLst>
            </c:dLbl>
            <c:dLbl>
              <c:idx val="6"/>
              <c:tx>
                <c:rich>
                  <a:bodyPr/>
                  <a:lstStyle/>
                  <a:p>
                    <a:fld id="{1135CBC2-7549-4F61-BDFB-BB5BEE1FAB0A}"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8-26CE-451B-B049-1AE75479CB8F}"/>
                </c:ext>
              </c:extLst>
            </c:dLbl>
            <c:dLbl>
              <c:idx val="7"/>
              <c:tx>
                <c:rich>
                  <a:bodyPr/>
                  <a:lstStyle/>
                  <a:p>
                    <a:fld id="{58FCB5B3-6A56-49D1-9D93-8D211A092810}"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26CE-451B-B049-1AE75479CB8F}"/>
                </c:ext>
              </c:extLst>
            </c:dLbl>
            <c:dLbl>
              <c:idx val="8"/>
              <c:tx>
                <c:rich>
                  <a:bodyPr/>
                  <a:lstStyle/>
                  <a:p>
                    <a:fld id="{2009EFA5-85B7-412C-B35B-90552A600380}"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A-26CE-451B-B049-1AE75479CB8F}"/>
                </c:ext>
              </c:extLst>
            </c:dLbl>
            <c:dLbl>
              <c:idx val="9"/>
              <c:tx>
                <c:rich>
                  <a:bodyPr/>
                  <a:lstStyle/>
                  <a:p>
                    <a:fld id="{11E65FEA-788D-48F4-A8CA-C4487DA03DCE}"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26CE-451B-B049-1AE75479CB8F}"/>
                </c:ext>
              </c:extLst>
            </c:dLbl>
            <c:dLbl>
              <c:idx val="10"/>
              <c:tx>
                <c:rich>
                  <a:bodyPr/>
                  <a:lstStyle/>
                  <a:p>
                    <a:fld id="{967CFEAB-C66E-49FA-BE68-BA8BE50A68A9}" type="VALUE">
                      <a:rPr lang="en-US" sz="1200"/>
                      <a:pPr/>
                      <a:t>[WERT]</a:t>
                    </a:fld>
                    <a:endParaRPr lang="de-DE"/>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C-26CE-451B-B049-1AE75479CB8F}"/>
                </c:ext>
              </c:extLst>
            </c:dLbl>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lumMod val="75000"/>
                        <a:lumOff val="25000"/>
                      </a:schemeClr>
                    </a:solidFill>
                    <a:latin typeface="+mn-lt"/>
                    <a:ea typeface="+mn-ea"/>
                    <a:cs typeface="+mn-cs"/>
                  </a:defRPr>
                </a:pPr>
                <a:endParaRPr lang="de-DE"/>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Tabelle1!$E$3:$E$13</c:f>
              <c:numCache>
                <c:formatCode>0.0%</c:formatCode>
                <c:ptCount val="11"/>
                <c:pt idx="0">
                  <c:v>0.16129170048267899</c:v>
                </c:pt>
                <c:pt idx="1">
                  <c:v>0.16502929247408701</c:v>
                </c:pt>
                <c:pt idx="2">
                  <c:v>0.17519680547632599</c:v>
                </c:pt>
                <c:pt idx="3">
                  <c:v>0.179916878938195</c:v>
                </c:pt>
                <c:pt idx="4">
                  <c:v>0.18274545933140299</c:v>
                </c:pt>
                <c:pt idx="5">
                  <c:v>0.180301612064483</c:v>
                </c:pt>
                <c:pt idx="6">
                  <c:v>0.182651776974249</c:v>
                </c:pt>
                <c:pt idx="7">
                  <c:v>0.18254866665429501</c:v>
                </c:pt>
                <c:pt idx="8">
                  <c:v>0.18415195381139701</c:v>
                </c:pt>
                <c:pt idx="9">
                  <c:v>0.18412864668371301</c:v>
                </c:pt>
                <c:pt idx="10">
                  <c:v>0.18173406253452701</c:v>
                </c:pt>
              </c:numCache>
            </c:numRef>
          </c:val>
          <c:smooth val="0"/>
          <c:extLst>
            <c:ext xmlns:c16="http://schemas.microsoft.com/office/drawing/2014/chart" uri="{C3380CC4-5D6E-409C-BE32-E72D297353CC}">
              <c16:uniqueId val="{0000000D-26CE-451B-B049-1AE75479CB8F}"/>
            </c:ext>
          </c:extLst>
        </c:ser>
        <c:dLbls>
          <c:showLegendKey val="0"/>
          <c:showVal val="0"/>
          <c:showCatName val="0"/>
          <c:showSerName val="0"/>
          <c:showPercent val="0"/>
          <c:showBubbleSize val="0"/>
        </c:dLbls>
        <c:marker val="1"/>
        <c:smooth val="0"/>
        <c:axId val="445099168"/>
        <c:axId val="445099560"/>
      </c:lineChart>
      <c:catAx>
        <c:axId val="445097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445097992"/>
        <c:crosses val="autoZero"/>
        <c:auto val="0"/>
        <c:lblAlgn val="ctr"/>
        <c:lblOffset val="100"/>
        <c:noMultiLvlLbl val="0"/>
      </c:catAx>
      <c:valAx>
        <c:axId val="4450979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445097600"/>
        <c:crosses val="autoZero"/>
        <c:crossBetween val="between"/>
      </c:valAx>
      <c:valAx>
        <c:axId val="445099560"/>
        <c:scaling>
          <c:orientation val="minMax"/>
        </c:scaling>
        <c:delete val="0"/>
        <c:axPos val="r"/>
        <c:numFmt formatCode="0.0%" sourceLinked="1"/>
        <c:majorTickMark val="none"/>
        <c:minorTickMark val="none"/>
        <c:tickLblPos val="none"/>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445099168"/>
        <c:crosses val="max"/>
        <c:crossBetween val="between"/>
      </c:valAx>
      <c:catAx>
        <c:axId val="445099168"/>
        <c:scaling>
          <c:orientation val="minMax"/>
        </c:scaling>
        <c:delete val="1"/>
        <c:axPos val="b"/>
        <c:majorTickMark val="none"/>
        <c:minorTickMark val="none"/>
        <c:tickLblPos val="nextTo"/>
        <c:crossAx val="445099560"/>
        <c:crosses val="autoZero"/>
        <c:auto val="0"/>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legend>
    <c:plotVisOnly val="1"/>
    <c:dispBlanksAs val="gap"/>
    <c:showDLblsOverMax val="0"/>
  </c:chart>
  <c:spPr>
    <a:noFill/>
    <a:ln>
      <a:noFill/>
    </a:ln>
    <a:effectLst/>
  </c:spPr>
  <c:txPr>
    <a:bodyPr/>
    <a:lstStyle/>
    <a:p>
      <a:pPr>
        <a:defRPr/>
      </a:pPr>
      <a:endParaRPr lang="de-DE"/>
    </a:p>
  </c:txPr>
  <c:externalData r:id="rId3">
    <c:autoUpdate val="0"/>
  </c:externalData>
</c:chartSpace>
</file>

<file path=ppt/charts/colors1.xml><?xml version="1.0" encoding="utf-8"?>
<cs:colorStyle xmlns:cs="http://schemas.microsoft.com/office/drawing/2012/chartStyle" xmlns:a="http://schemas.openxmlformats.org/drawingml/2006/main" meth="withinLinear" id="14">
  <a:schemeClr val="accent1"/>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3">
  <cs:axisTitle>
    <cs:lnRef idx="0"/>
    <cs:fillRef idx="0"/>
    <cs:effectRef idx="0"/>
    <cs:fontRef idx="minor">
      <a:schemeClr val="tx1">
        <a:lumMod val="50000"/>
        <a:lumOff val="50000"/>
      </a:schemeClr>
    </cs:fontRef>
    <cs:defRPr sz="1197" kern="1200"/>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styleClr val="auto"/>
    </cs:lnRef>
    <cs:fillRef idx="0"/>
    <cs:effectRef idx="0">
      <cs:styleClr val="auto"/>
    </cs:effectRef>
    <cs:fontRef idx="minor">
      <cs:styleClr val="auto"/>
    </cs:fontRef>
    <cs:spPr>
      <a:solidFill>
        <a:schemeClr val="lt1">
          <a:alpha val="90000"/>
        </a:schemeClr>
      </a:solidFill>
      <a:ln w="12700" cap="flat" cmpd="sng" algn="ctr">
        <a:solidFill>
          <a:schemeClr val="phClr"/>
        </a:solidFill>
        <a:round/>
      </a:ln>
      <a:effectLst>
        <a:outerShdw blurRad="50800" dist="38100" dir="2700000" algn="tl" rotWithShape="0">
          <a:schemeClr val="phClr">
            <a:lumMod val="75000"/>
            <a:alpha val="40000"/>
          </a:schemeClr>
        </a:outerShdw>
      </a:effectLst>
    </cs:spPr>
    <cs:defRPr sz="1330" b="0" i="0" u="none" strike="noStrike" kern="1200" baseline="0">
      <a:effectLst/>
    </cs:defRPr>
    <cs:bodyPr rot="0" spcFirstLastPara="1" vertOverflow="clip" horzOverflow="clip" vert="horz" wrap="square" lIns="38100" tIns="19050" rIns="38100" bIns="19050" anchor="ctr" anchorCtr="1">
      <a:spAutoFit/>
    </cs:bodyPr>
  </cs:dataLabel>
  <cs:dataLabelCallout>
    <cs:lnRef idx="0">
      <cs:styleClr val="auto"/>
    </cs:lnRef>
    <cs:fillRef idx="0"/>
    <cs:effectRef idx="0">
      <cs:styleClr val="auto"/>
    </cs:effectRef>
    <cs:fontRef idx="minor">
      <cs:styleClr val="auto"/>
    </cs:fontRef>
    <cs:spPr>
      <a:solidFill>
        <a:schemeClr val="lt1">
          <a:alpha val="90000"/>
        </a:schemeClr>
      </a:solidFill>
      <a:ln w="12700" cap="flat" cmpd="sng" algn="ctr">
        <a:solidFill>
          <a:schemeClr val="phClr"/>
        </a:solidFill>
        <a:round/>
      </a:ln>
      <a:effectLst>
        <a:outerShdw blurRad="50800" dist="38100" dir="2700000" algn="tl" rotWithShape="0">
          <a:schemeClr val="phClr">
            <a:lumMod val="75000"/>
            <a:alpha val="40000"/>
          </a:schemeClr>
        </a:outerShdw>
      </a:effectLst>
    </cs:spPr>
    <cs:defRPr sz="1330" b="0" i="0" u="none" strike="noStrike" kern="1200" baseline="0">
      <a:effectLst/>
    </cs:defRPr>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alpha val="70000"/>
        </a:schemeClr>
      </a:solidFill>
    </cs:spPr>
  </cs:dataPoint>
  <cs:dataPoint3D>
    <cs:lnRef idx="0">
      <cs:styleClr val="auto"/>
    </cs:lnRef>
    <cs:fillRef idx="0">
      <cs:styleClr val="auto"/>
    </cs:fillRef>
    <cs:effectRef idx="0">
      <cs:styleClr val="auto"/>
    </cs:effectRef>
    <cs:fontRef idx="minor">
      <a:schemeClr val="tx1"/>
    </cs:fontRef>
    <cs:spPr>
      <a:solidFill>
        <a:schemeClr val="phClr">
          <a:alpha val="90000"/>
        </a:schemeClr>
      </a:solidFill>
      <a:ln w="19050">
        <a:solidFill>
          <a:schemeClr val="phClr">
            <a:lumMod val="75000"/>
          </a:schemeClr>
        </a:solidFill>
      </a:ln>
      <a:effectLst>
        <a:innerShdw blurRad="114300">
          <a:schemeClr val="phClr">
            <a:lumMod val="75000"/>
          </a:schemeClr>
        </a:innerShdw>
      </a:effectLst>
      <a:scene3d>
        <a:camera prst="orthographicFront"/>
        <a:lightRig rig="threePt" dir="t"/>
      </a:scene3d>
      <a:sp3d contourW="19050" prstMaterial="flat">
        <a:contourClr>
          <a:schemeClr val="accent4">
            <a:lumMod val="75000"/>
          </a:schemeClr>
        </a:contourClr>
      </a:sp3d>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200" b="1" kern="1200" cap="all"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spc="20" baseline="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3" y="1"/>
            <a:ext cx="2984870" cy="501015"/>
          </a:xfrm>
          <a:prstGeom prst="rect">
            <a:avLst/>
          </a:prstGeom>
        </p:spPr>
        <p:txBody>
          <a:bodyPr vert="horz" lIns="92446" tIns="46223" rIns="92446" bIns="46223" rtlCol="0"/>
          <a:lstStyle>
            <a:lvl1pPr algn="l">
              <a:defRPr sz="1200"/>
            </a:lvl1pPr>
          </a:lstStyle>
          <a:p>
            <a:endParaRPr lang="de-DE"/>
          </a:p>
        </p:txBody>
      </p:sp>
      <p:sp>
        <p:nvSpPr>
          <p:cNvPr id="3" name="Datumsplatzhalter 2"/>
          <p:cNvSpPr>
            <a:spLocks noGrp="1"/>
          </p:cNvSpPr>
          <p:nvPr>
            <p:ph type="dt" sz="quarter" idx="1"/>
          </p:nvPr>
        </p:nvSpPr>
        <p:spPr>
          <a:xfrm>
            <a:off x="3901701" y="1"/>
            <a:ext cx="2984870" cy="501015"/>
          </a:xfrm>
          <a:prstGeom prst="rect">
            <a:avLst/>
          </a:prstGeom>
        </p:spPr>
        <p:txBody>
          <a:bodyPr vert="horz" lIns="92446" tIns="46223" rIns="92446" bIns="46223" rtlCol="0"/>
          <a:lstStyle>
            <a:lvl1pPr algn="r">
              <a:defRPr sz="1200"/>
            </a:lvl1pPr>
          </a:lstStyle>
          <a:p>
            <a:fld id="{04BFDF80-8AE9-471A-9865-855C15C9B4F5}" type="datetimeFigureOut">
              <a:rPr lang="de-DE" smtClean="0"/>
              <a:t>27.07.2025</a:t>
            </a:fld>
            <a:endParaRPr lang="de-DE"/>
          </a:p>
        </p:txBody>
      </p:sp>
      <p:sp>
        <p:nvSpPr>
          <p:cNvPr id="4" name="Fußzeilenplatzhalter 3"/>
          <p:cNvSpPr>
            <a:spLocks noGrp="1"/>
          </p:cNvSpPr>
          <p:nvPr>
            <p:ph type="ftr" sz="quarter" idx="2"/>
          </p:nvPr>
        </p:nvSpPr>
        <p:spPr>
          <a:xfrm>
            <a:off x="3" y="9517546"/>
            <a:ext cx="2984870" cy="501015"/>
          </a:xfrm>
          <a:prstGeom prst="rect">
            <a:avLst/>
          </a:prstGeom>
        </p:spPr>
        <p:txBody>
          <a:bodyPr vert="horz" lIns="92446" tIns="46223" rIns="92446" bIns="46223" rtlCol="0" anchor="b"/>
          <a:lstStyle>
            <a:lvl1pPr algn="l">
              <a:defRPr sz="1200"/>
            </a:lvl1pPr>
          </a:lstStyle>
          <a:p>
            <a:endParaRPr lang="de-DE"/>
          </a:p>
        </p:txBody>
      </p:sp>
      <p:sp>
        <p:nvSpPr>
          <p:cNvPr id="5" name="Foliennummernplatzhalter 4"/>
          <p:cNvSpPr>
            <a:spLocks noGrp="1"/>
          </p:cNvSpPr>
          <p:nvPr>
            <p:ph type="sldNum" sz="quarter" idx="3"/>
          </p:nvPr>
        </p:nvSpPr>
        <p:spPr>
          <a:xfrm>
            <a:off x="3901701" y="9517546"/>
            <a:ext cx="2984870" cy="501015"/>
          </a:xfrm>
          <a:prstGeom prst="rect">
            <a:avLst/>
          </a:prstGeom>
        </p:spPr>
        <p:txBody>
          <a:bodyPr vert="horz" lIns="92446" tIns="46223" rIns="92446" bIns="46223" rtlCol="0" anchor="b"/>
          <a:lstStyle>
            <a:lvl1pPr algn="r">
              <a:defRPr sz="1200"/>
            </a:lvl1pPr>
          </a:lstStyle>
          <a:p>
            <a:fld id="{AD1B263F-D2A4-42C2-BA69-F5AAA69B7B8D}" type="slidenum">
              <a:rPr lang="de-DE" smtClean="0"/>
              <a:t>‹Nr.›</a:t>
            </a:fld>
            <a:endParaRPr lang="de-DE"/>
          </a:p>
        </p:txBody>
      </p:sp>
    </p:spTree>
    <p:extLst>
      <p:ext uri="{BB962C8B-B14F-4D97-AF65-F5344CB8AC3E}">
        <p14:creationId xmlns:p14="http://schemas.microsoft.com/office/powerpoint/2010/main" val="5715526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3" y="1"/>
            <a:ext cx="2984870" cy="501015"/>
          </a:xfrm>
          <a:prstGeom prst="rect">
            <a:avLst/>
          </a:prstGeom>
        </p:spPr>
        <p:txBody>
          <a:bodyPr vert="horz" lIns="92446" tIns="46223" rIns="92446" bIns="46223" rtlCol="0"/>
          <a:lstStyle>
            <a:lvl1pPr algn="l">
              <a:defRPr sz="1200"/>
            </a:lvl1pPr>
          </a:lstStyle>
          <a:p>
            <a:endParaRPr lang="de-DE"/>
          </a:p>
        </p:txBody>
      </p:sp>
      <p:sp>
        <p:nvSpPr>
          <p:cNvPr id="3" name="Datumsplatzhalter 2"/>
          <p:cNvSpPr>
            <a:spLocks noGrp="1"/>
          </p:cNvSpPr>
          <p:nvPr>
            <p:ph type="dt" idx="1"/>
          </p:nvPr>
        </p:nvSpPr>
        <p:spPr>
          <a:xfrm>
            <a:off x="3901701" y="1"/>
            <a:ext cx="2984870" cy="501015"/>
          </a:xfrm>
          <a:prstGeom prst="rect">
            <a:avLst/>
          </a:prstGeom>
        </p:spPr>
        <p:txBody>
          <a:bodyPr vert="horz" lIns="92446" tIns="46223" rIns="92446" bIns="46223" rtlCol="0"/>
          <a:lstStyle>
            <a:lvl1pPr algn="r">
              <a:defRPr sz="1200"/>
            </a:lvl1pPr>
          </a:lstStyle>
          <a:p>
            <a:fld id="{BEBECAD7-8FFC-42F8-9426-BB66624AF5FA}" type="datetimeFigureOut">
              <a:rPr lang="de-DE" smtClean="0"/>
              <a:t>27.07.2025</a:t>
            </a:fld>
            <a:endParaRPr lang="de-DE"/>
          </a:p>
        </p:txBody>
      </p:sp>
      <p:sp>
        <p:nvSpPr>
          <p:cNvPr id="4" name="Folienbildplatzhalter 3"/>
          <p:cNvSpPr>
            <a:spLocks noGrp="1" noRot="1" noChangeAspect="1"/>
          </p:cNvSpPr>
          <p:nvPr>
            <p:ph type="sldImg" idx="2"/>
          </p:nvPr>
        </p:nvSpPr>
        <p:spPr>
          <a:xfrm>
            <a:off x="938213" y="750888"/>
            <a:ext cx="5011737" cy="3759200"/>
          </a:xfrm>
          <a:prstGeom prst="rect">
            <a:avLst/>
          </a:prstGeom>
          <a:noFill/>
          <a:ln w="12700">
            <a:solidFill>
              <a:prstClr val="black"/>
            </a:solidFill>
          </a:ln>
        </p:spPr>
        <p:txBody>
          <a:bodyPr vert="horz" lIns="92446" tIns="46223" rIns="92446" bIns="46223" rtlCol="0" anchor="ctr"/>
          <a:lstStyle/>
          <a:p>
            <a:endParaRPr lang="de-DE"/>
          </a:p>
        </p:txBody>
      </p:sp>
      <p:sp>
        <p:nvSpPr>
          <p:cNvPr id="5" name="Notizenplatzhalter 4"/>
          <p:cNvSpPr>
            <a:spLocks noGrp="1"/>
          </p:cNvSpPr>
          <p:nvPr>
            <p:ph type="body" sz="quarter" idx="3"/>
          </p:nvPr>
        </p:nvSpPr>
        <p:spPr>
          <a:xfrm>
            <a:off x="688817" y="4759643"/>
            <a:ext cx="5510530" cy="4509135"/>
          </a:xfrm>
          <a:prstGeom prst="rect">
            <a:avLst/>
          </a:prstGeom>
        </p:spPr>
        <p:txBody>
          <a:bodyPr vert="horz" lIns="92446" tIns="46223" rIns="92446" bIns="46223" rtlCol="0"/>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3" y="9517546"/>
            <a:ext cx="2984870" cy="501015"/>
          </a:xfrm>
          <a:prstGeom prst="rect">
            <a:avLst/>
          </a:prstGeom>
        </p:spPr>
        <p:txBody>
          <a:bodyPr vert="horz" lIns="92446" tIns="46223" rIns="92446" bIns="46223" rtlCol="0" anchor="b"/>
          <a:lstStyle>
            <a:lvl1pPr algn="l">
              <a:defRPr sz="1200"/>
            </a:lvl1pPr>
          </a:lstStyle>
          <a:p>
            <a:endParaRPr lang="de-DE"/>
          </a:p>
        </p:txBody>
      </p:sp>
      <p:sp>
        <p:nvSpPr>
          <p:cNvPr id="7" name="Foliennummernplatzhalter 6"/>
          <p:cNvSpPr>
            <a:spLocks noGrp="1"/>
          </p:cNvSpPr>
          <p:nvPr>
            <p:ph type="sldNum" sz="quarter" idx="5"/>
          </p:nvPr>
        </p:nvSpPr>
        <p:spPr>
          <a:xfrm>
            <a:off x="3901701" y="9517546"/>
            <a:ext cx="2984870" cy="501015"/>
          </a:xfrm>
          <a:prstGeom prst="rect">
            <a:avLst/>
          </a:prstGeom>
        </p:spPr>
        <p:txBody>
          <a:bodyPr vert="horz" lIns="92446" tIns="46223" rIns="92446" bIns="46223" rtlCol="0" anchor="b"/>
          <a:lstStyle>
            <a:lvl1pPr algn="r">
              <a:defRPr sz="1200"/>
            </a:lvl1pPr>
          </a:lstStyle>
          <a:p>
            <a:fld id="{C58EACC2-C27E-4DEC-9E57-C53880CB4A54}" type="slidenum">
              <a:rPr lang="de-DE" smtClean="0"/>
              <a:t>‹Nr.›</a:t>
            </a:fld>
            <a:endParaRPr lang="de-DE"/>
          </a:p>
        </p:txBody>
      </p:sp>
    </p:spTree>
    <p:extLst>
      <p:ext uri="{BB962C8B-B14F-4D97-AF65-F5344CB8AC3E}">
        <p14:creationId xmlns:p14="http://schemas.microsoft.com/office/powerpoint/2010/main" val="1020032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unsplash.com/search/photos/bixby-creek-bridge,-monterey,-united-state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3" Type="http://schemas.openxmlformats.org/officeDocument/2006/relationships/hyperlink" Target="http://www.volkswagenag.com/content/vwcorp/content/de/the_group/senior_management/Mueller.html" TargetMode="External"/><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aseline="0"/>
              <a:t>Vorstellung (Name, Alter, Semester und Dauer des bisherigen Studiums)</a:t>
            </a:r>
          </a:p>
          <a:p>
            <a:r>
              <a:rPr lang="de-DE" baseline="0"/>
              <a:t>Interaktive Präsentation, auch Fragen rund ums allgemeine Studium</a:t>
            </a:r>
          </a:p>
          <a:p>
            <a:r>
              <a:rPr lang="de-DE" baseline="0"/>
              <a:t>Wer hat sich schon mal überlegt Ingenieur zu werden?</a:t>
            </a:r>
          </a:p>
          <a:p>
            <a:r>
              <a:rPr lang="de-DE" baseline="0"/>
              <a:t>Was macht ein </a:t>
            </a:r>
            <a:r>
              <a:rPr lang="de-DE" baseline="0" err="1"/>
              <a:t>Bauing</a:t>
            </a:r>
            <a:r>
              <a:rPr lang="de-DE" baseline="0"/>
              <a:t>?</a:t>
            </a:r>
            <a:br>
              <a:rPr lang="de-DE" baseline="0"/>
            </a:b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a:t>
            </a:fld>
            <a:endParaRPr lang="de-DE"/>
          </a:p>
        </p:txBody>
      </p:sp>
    </p:spTree>
    <p:extLst>
      <p:ext uri="{BB962C8B-B14F-4D97-AF65-F5344CB8AC3E}">
        <p14:creationId xmlns:p14="http://schemas.microsoft.com/office/powerpoint/2010/main" val="25190828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aseline="0"/>
              <a:t>Vorstellung (Name, Alter, Semester und Dauer des bisherigen Studiums)</a:t>
            </a:r>
          </a:p>
          <a:p>
            <a:r>
              <a:rPr lang="de-DE" baseline="0"/>
              <a:t>Interaktive Präsentation, auch Fragen rund ums allgemeine Studium</a:t>
            </a:r>
          </a:p>
          <a:p>
            <a:r>
              <a:rPr lang="de-DE" baseline="0"/>
              <a:t>Wer hat sich schon mal überlegt Ingenieur zu werden?</a:t>
            </a:r>
          </a:p>
          <a:p>
            <a:r>
              <a:rPr lang="de-DE" baseline="0"/>
              <a:t>Was macht ein </a:t>
            </a:r>
            <a:r>
              <a:rPr lang="de-DE" baseline="0" err="1"/>
              <a:t>Bauing</a:t>
            </a:r>
            <a:r>
              <a:rPr lang="de-DE" baseline="0"/>
              <a:t>?</a:t>
            </a:r>
            <a:br>
              <a:rPr lang="de-DE" baseline="0"/>
            </a:b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a:t>
            </a:fld>
            <a:endParaRPr lang="de-DE"/>
          </a:p>
        </p:txBody>
      </p:sp>
    </p:spTree>
    <p:extLst>
      <p:ext uri="{BB962C8B-B14F-4D97-AF65-F5344CB8AC3E}">
        <p14:creationId xmlns:p14="http://schemas.microsoft.com/office/powerpoint/2010/main" val="323440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Wasserleitungen müssen sorgfältig geplant</a:t>
            </a:r>
            <a:r>
              <a:rPr lang="de-DE" baseline="0"/>
              <a:t> und durchdacht werden, Eigenschaften von Wasser, durch Wasser viele Schäden, …</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6</a:t>
            </a:fld>
            <a:endParaRPr lang="de-DE"/>
          </a:p>
        </p:txBody>
      </p:sp>
    </p:spTree>
    <p:extLst>
      <p:ext uri="{BB962C8B-B14F-4D97-AF65-F5344CB8AC3E}">
        <p14:creationId xmlns:p14="http://schemas.microsoft.com/office/powerpoint/2010/main" val="3084532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err="1"/>
              <a:t>Zuwasser</a:t>
            </a:r>
            <a:r>
              <a:rPr lang="de-DE" baseline="0"/>
              <a:t> und Abwasser planen </a:t>
            </a:r>
            <a:r>
              <a:rPr lang="de-DE" baseline="0">
                <a:sym typeface="Wingdings" pitchFamily="2" charset="2"/>
              </a:rPr>
              <a:t> Aufbereitung, Trinkwasserqualität</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a:t>
            </a:fld>
            <a:endParaRPr lang="de-DE"/>
          </a:p>
        </p:txBody>
      </p:sp>
    </p:spTree>
    <p:extLst>
      <p:ext uri="{BB962C8B-B14F-4D97-AF65-F5344CB8AC3E}">
        <p14:creationId xmlns:p14="http://schemas.microsoft.com/office/powerpoint/2010/main" val="1470511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Deutschland: einer der größten Straßennetze weltweit (Relation Straßennetz</a:t>
            </a:r>
            <a:r>
              <a:rPr lang="de-DE" baseline="0"/>
              <a:t> zu Fläche)</a:t>
            </a:r>
          </a:p>
          <a:p>
            <a:endParaRPr lang="de-DE" baseline="0"/>
          </a:p>
          <a:p>
            <a:r>
              <a:rPr lang="de-DE" baseline="0"/>
              <a:t>Straßenführung planen, Verkehr planen </a:t>
            </a:r>
            <a:r>
              <a:rPr lang="de-DE" baseline="0">
                <a:sym typeface="Wingdings" pitchFamily="2" charset="2"/>
              </a:rPr>
              <a:t> Ampel oder Kreisel? Welche Art von Autobahnauffahrt?</a:t>
            </a:r>
            <a:endParaRPr lang="de-DE" baseline="0"/>
          </a:p>
        </p:txBody>
      </p:sp>
      <p:sp>
        <p:nvSpPr>
          <p:cNvPr id="4" name="Foliennummernplatzhalter 3"/>
          <p:cNvSpPr>
            <a:spLocks noGrp="1"/>
          </p:cNvSpPr>
          <p:nvPr>
            <p:ph type="sldNum" sz="quarter" idx="10"/>
          </p:nvPr>
        </p:nvSpPr>
        <p:spPr/>
        <p:txBody>
          <a:bodyPr/>
          <a:lstStyle/>
          <a:p>
            <a:fld id="{C58EACC2-C27E-4DEC-9E57-C53880CB4A54}" type="slidenum">
              <a:rPr lang="de-DE" smtClean="0"/>
              <a:t>8</a:t>
            </a:fld>
            <a:endParaRPr lang="de-DE"/>
          </a:p>
        </p:txBody>
      </p:sp>
    </p:spTree>
    <p:extLst>
      <p:ext uri="{BB962C8B-B14F-4D97-AF65-F5344CB8AC3E}">
        <p14:creationId xmlns:p14="http://schemas.microsoft.com/office/powerpoint/2010/main" val="1416696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Wo baue ich? Ist der Boden standhaft genug?</a:t>
            </a:r>
          </a:p>
          <a:p>
            <a:r>
              <a:rPr lang="de-DE"/>
              <a:t>Bsp.: Dubai wird mit einer bestimmten Methode auf Sand gebaut… Hochhaus braucht anderes Fundament als EFH</a:t>
            </a:r>
          </a:p>
        </p:txBody>
      </p:sp>
      <p:sp>
        <p:nvSpPr>
          <p:cNvPr id="4" name="Foliennummernplatzhalter 3"/>
          <p:cNvSpPr>
            <a:spLocks noGrp="1"/>
          </p:cNvSpPr>
          <p:nvPr>
            <p:ph type="sldNum" sz="quarter" idx="10"/>
          </p:nvPr>
        </p:nvSpPr>
        <p:spPr/>
        <p:txBody>
          <a:bodyPr/>
          <a:lstStyle/>
          <a:p>
            <a:fld id="{C58EACC2-C27E-4DEC-9E57-C53880CB4A54}" type="slidenum">
              <a:rPr lang="de-DE" smtClean="0"/>
              <a:t>9</a:t>
            </a:fld>
            <a:endParaRPr lang="de-DE"/>
          </a:p>
        </p:txBody>
      </p:sp>
    </p:spTree>
    <p:extLst>
      <p:ext uri="{BB962C8B-B14F-4D97-AF65-F5344CB8AC3E}">
        <p14:creationId xmlns:p14="http://schemas.microsoft.com/office/powerpoint/2010/main" val="3841721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Extreme und teure Gebäude bedürfen einer exakten Planung </a:t>
            </a:r>
          </a:p>
          <a:p>
            <a:pPr marL="171450" indent="-171450">
              <a:buFont typeface="Wingdings" pitchFamily="2" charset="2"/>
              <a:buChar char="à"/>
            </a:pPr>
            <a:r>
              <a:rPr lang="de-DE">
                <a:sym typeface="Wingdings" pitchFamily="2" charset="2"/>
              </a:rPr>
              <a:t>Hubschrauberflug sehr teuer!?</a:t>
            </a:r>
          </a:p>
          <a:p>
            <a:pPr marL="171450" indent="-171450">
              <a:buFont typeface="Wingdings" pitchFamily="2" charset="2"/>
              <a:buChar char="à"/>
            </a:pPr>
            <a:r>
              <a:rPr lang="de-DE">
                <a:sym typeface="Wingdings" pitchFamily="2" charset="2"/>
              </a:rPr>
              <a:t>Terminplan (Detaillierungsgrad nach Komplexität des Gebäudes)</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10</a:t>
            </a:fld>
            <a:endParaRPr lang="de-DE"/>
          </a:p>
        </p:txBody>
      </p:sp>
    </p:spTree>
    <p:extLst>
      <p:ext uri="{BB962C8B-B14F-4D97-AF65-F5344CB8AC3E}">
        <p14:creationId xmlns:p14="http://schemas.microsoft.com/office/powerpoint/2010/main" val="2156761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Was ist wieviel Wert?</a:t>
            </a:r>
          </a:p>
          <a:p>
            <a:r>
              <a:rPr lang="de-DE"/>
              <a:t>Worein Investiere ich?</a:t>
            </a:r>
          </a:p>
          <a:p>
            <a:r>
              <a:rPr lang="de-DE"/>
              <a:t>Kaufe ich die Mall oder die Hütten aufm Berg)</a:t>
            </a:r>
          </a:p>
        </p:txBody>
      </p:sp>
      <p:sp>
        <p:nvSpPr>
          <p:cNvPr id="4" name="Foliennummernplatzhalter 3"/>
          <p:cNvSpPr>
            <a:spLocks noGrp="1"/>
          </p:cNvSpPr>
          <p:nvPr>
            <p:ph type="sldNum" sz="quarter" idx="10"/>
          </p:nvPr>
        </p:nvSpPr>
        <p:spPr/>
        <p:txBody>
          <a:bodyPr/>
          <a:lstStyle/>
          <a:p>
            <a:fld id="{C58EACC2-C27E-4DEC-9E57-C53880CB4A54}" type="slidenum">
              <a:rPr lang="de-DE" smtClean="0"/>
              <a:t>11</a:t>
            </a:fld>
            <a:endParaRPr lang="de-DE"/>
          </a:p>
        </p:txBody>
      </p:sp>
    </p:spTree>
    <p:extLst>
      <p:ext uri="{BB962C8B-B14F-4D97-AF65-F5344CB8AC3E}">
        <p14:creationId xmlns:p14="http://schemas.microsoft.com/office/powerpoint/2010/main" val="1673943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Langlebig, </a:t>
            </a:r>
            <a:r>
              <a:rPr lang="de-DE" err="1"/>
              <a:t>moderniesieren</a:t>
            </a:r>
            <a:r>
              <a:rPr lang="de-DE"/>
              <a:t> und Optik</a:t>
            </a:r>
            <a:r>
              <a:rPr lang="de-DE" baseline="0"/>
              <a:t> (Wahrzeichen, drückt Nationalstolz aus)</a:t>
            </a:r>
            <a:endParaRPr lang="de-DE"/>
          </a:p>
          <a:p>
            <a:r>
              <a:rPr lang="de-DE"/>
              <a:t>Paris, 	Eifelturm 		1889</a:t>
            </a:r>
          </a:p>
          <a:p>
            <a:r>
              <a:rPr lang="de-DE"/>
              <a:t>London, 	Tower Bridge 		1894</a:t>
            </a:r>
          </a:p>
          <a:p>
            <a:r>
              <a:rPr lang="de-DE"/>
              <a:t>Berlin, 	</a:t>
            </a:r>
            <a:r>
              <a:rPr lang="de-DE" baseline="0"/>
              <a:t>Fernsehturm, 		1969</a:t>
            </a:r>
          </a:p>
          <a:p>
            <a:r>
              <a:rPr lang="de-DE" baseline="0"/>
              <a:t>New York, 	Empire State Building, 	1931</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12</a:t>
            </a:fld>
            <a:endParaRPr lang="de-DE"/>
          </a:p>
        </p:txBody>
      </p:sp>
    </p:spTree>
    <p:extLst>
      <p:ext uri="{BB962C8B-B14F-4D97-AF65-F5344CB8AC3E}">
        <p14:creationId xmlns:p14="http://schemas.microsoft.com/office/powerpoint/2010/main" val="841762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a:t>Beleuchtung/Akustik/Temperatur</a:t>
            </a:r>
          </a:p>
          <a:p>
            <a:endParaRPr lang="de-DE"/>
          </a:p>
          <a:p>
            <a:r>
              <a:rPr lang="de-DE"/>
              <a:t>Kino,</a:t>
            </a:r>
            <a:r>
              <a:rPr lang="de-DE" baseline="0"/>
              <a:t> Opern, Theater</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13</a:t>
            </a:fld>
            <a:endParaRPr lang="de-DE"/>
          </a:p>
        </p:txBody>
      </p:sp>
    </p:spTree>
    <p:extLst>
      <p:ext uri="{BB962C8B-B14F-4D97-AF65-F5344CB8AC3E}">
        <p14:creationId xmlns:p14="http://schemas.microsoft.com/office/powerpoint/2010/main" val="1428068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Deutschland baut Sonnenschirme</a:t>
            </a:r>
            <a:r>
              <a:rPr lang="de-DE" baseline="0"/>
              <a:t> für </a:t>
            </a:r>
            <a:r>
              <a:rPr lang="de-DE" b="1" baseline="0"/>
              <a:t>Mekka</a:t>
            </a:r>
            <a:r>
              <a:rPr lang="de-DE" baseline="0"/>
              <a:t>,</a:t>
            </a:r>
          </a:p>
          <a:p>
            <a:r>
              <a:rPr lang="de-DE" baseline="0"/>
              <a:t>Durchmesser inzwischen weit über 50 m</a:t>
            </a:r>
          </a:p>
          <a:p>
            <a:endParaRPr lang="de-DE" baseline="0"/>
          </a:p>
          <a:p>
            <a:r>
              <a:rPr lang="de-DE" baseline="0"/>
              <a:t>Simulation – Wind, Standhaftigkeit, etc.</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14</a:t>
            </a:fld>
            <a:endParaRPr lang="de-DE"/>
          </a:p>
        </p:txBody>
      </p:sp>
    </p:spTree>
    <p:extLst>
      <p:ext uri="{BB962C8B-B14F-4D97-AF65-F5344CB8AC3E}">
        <p14:creationId xmlns:p14="http://schemas.microsoft.com/office/powerpoint/2010/main" val="4125225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Königsdisziplin</a:t>
            </a:r>
          </a:p>
          <a:p>
            <a:r>
              <a:rPr lang="de-DE" sz="1200" b="0" i="0" u="sng" kern="1200">
                <a:solidFill>
                  <a:schemeClr val="tx1"/>
                </a:solidFill>
                <a:effectLst/>
                <a:latin typeface="+mn-lt"/>
                <a:ea typeface="+mn-ea"/>
                <a:cs typeface="+mn-cs"/>
                <a:hlinkClick r:id="rId3"/>
              </a:rPr>
              <a:t>Bixby Creek Bridge, Monterey, United States</a:t>
            </a:r>
            <a:endParaRPr lang="de-DE"/>
          </a:p>
          <a:p>
            <a:r>
              <a:rPr lang="de-DE"/>
              <a:t>Oben rechts: </a:t>
            </a:r>
            <a:r>
              <a:rPr lang="de-DE" b="1" err="1"/>
              <a:t>Viaduc</a:t>
            </a:r>
            <a:r>
              <a:rPr lang="de-DE" b="1"/>
              <a:t> de </a:t>
            </a:r>
            <a:r>
              <a:rPr lang="de-DE" b="1" err="1"/>
              <a:t>Millau</a:t>
            </a:r>
            <a:r>
              <a:rPr lang="de-DE"/>
              <a:t>, Frankreich 	2004</a:t>
            </a:r>
          </a:p>
          <a:p>
            <a:r>
              <a:rPr lang="de-DE"/>
              <a:t>Unten</a:t>
            </a:r>
            <a:r>
              <a:rPr lang="de-DE" baseline="0"/>
              <a:t> links: 	</a:t>
            </a:r>
            <a:r>
              <a:rPr lang="de-DE" b="1" baseline="0"/>
              <a:t>Golden Gate Bridges</a:t>
            </a:r>
            <a:r>
              <a:rPr lang="de-DE" baseline="0"/>
              <a:t>, California	1937</a:t>
            </a:r>
          </a:p>
          <a:p>
            <a:r>
              <a:rPr lang="de-DE" baseline="0"/>
              <a:t>Unten rechts: </a:t>
            </a:r>
            <a:r>
              <a:rPr lang="de-DE" b="1" baseline="0"/>
              <a:t>Brooklyn Bridge</a:t>
            </a:r>
            <a:r>
              <a:rPr lang="de-DE" baseline="0"/>
              <a:t>, New York City 	1883 (Deutscher Ingenieur)</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15</a:t>
            </a:fld>
            <a:endParaRPr lang="de-DE"/>
          </a:p>
        </p:txBody>
      </p:sp>
    </p:spTree>
    <p:extLst>
      <p:ext uri="{BB962C8B-B14F-4D97-AF65-F5344CB8AC3E}">
        <p14:creationId xmlns:p14="http://schemas.microsoft.com/office/powerpoint/2010/main" val="3025875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Wie wahrscheinlich ist es, dass ein Erdbeben/ Überschwemmung passiert? Wie zuverlässig ist dann mein Haus?</a:t>
            </a:r>
          </a:p>
          <a:p>
            <a:r>
              <a:rPr lang="de-DE"/>
              <a:t>Kartenhaus, das zusammenfällt?</a:t>
            </a:r>
          </a:p>
        </p:txBody>
      </p:sp>
      <p:sp>
        <p:nvSpPr>
          <p:cNvPr id="4" name="Foliennummernplatzhalter 3"/>
          <p:cNvSpPr>
            <a:spLocks noGrp="1"/>
          </p:cNvSpPr>
          <p:nvPr>
            <p:ph type="sldNum" sz="quarter" idx="10"/>
          </p:nvPr>
        </p:nvSpPr>
        <p:spPr/>
        <p:txBody>
          <a:bodyPr/>
          <a:lstStyle/>
          <a:p>
            <a:fld id="{C58EACC2-C27E-4DEC-9E57-C53880CB4A54}" type="slidenum">
              <a:rPr lang="de-DE" smtClean="0"/>
              <a:t>16</a:t>
            </a:fld>
            <a:endParaRPr lang="de-DE"/>
          </a:p>
        </p:txBody>
      </p:sp>
    </p:spTree>
    <p:extLst>
      <p:ext uri="{BB962C8B-B14F-4D97-AF65-F5344CB8AC3E}">
        <p14:creationId xmlns:p14="http://schemas.microsoft.com/office/powerpoint/2010/main" val="897743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…sondern auch darüber, wie gebaut werden kann und muss.</a:t>
            </a:r>
          </a:p>
          <a:p>
            <a:r>
              <a:rPr lang="de-DE" dirty="0" err="1"/>
              <a:t>Bauko</a:t>
            </a:r>
            <a:r>
              <a:rPr lang="de-DE" dirty="0"/>
              <a:t>, Holzbau, Metallbau und Massivbau, Werkstoffe</a:t>
            </a:r>
          </a:p>
          <a:p>
            <a:r>
              <a:rPr lang="de-DE" dirty="0"/>
              <a:t>Welches Material verwende ich?</a:t>
            </a:r>
            <a:br>
              <a:rPr lang="de-DE" dirty="0"/>
            </a:br>
            <a:r>
              <a:rPr lang="de-DE" dirty="0"/>
              <a:t>(unten links Holzbau, aus Brandschutzgründen Treppenhaus in diesem Fall aus Beton)</a:t>
            </a:r>
          </a:p>
        </p:txBody>
      </p:sp>
      <p:sp>
        <p:nvSpPr>
          <p:cNvPr id="4" name="Foliennummernplatzhalter 3"/>
          <p:cNvSpPr>
            <a:spLocks noGrp="1"/>
          </p:cNvSpPr>
          <p:nvPr>
            <p:ph type="sldNum" sz="quarter" idx="10"/>
          </p:nvPr>
        </p:nvSpPr>
        <p:spPr/>
        <p:txBody>
          <a:bodyPr/>
          <a:lstStyle/>
          <a:p>
            <a:fld id="{C58EACC2-C27E-4DEC-9E57-C53880CB4A54}" type="slidenum">
              <a:rPr lang="de-DE" smtClean="0"/>
              <a:t>17</a:t>
            </a:fld>
            <a:endParaRPr lang="de-DE"/>
          </a:p>
        </p:txBody>
      </p:sp>
    </p:spTree>
    <p:extLst>
      <p:ext uri="{BB962C8B-B14F-4D97-AF65-F5344CB8AC3E}">
        <p14:creationId xmlns:p14="http://schemas.microsoft.com/office/powerpoint/2010/main" val="9510953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DFC3C-A182-24EA-ABFD-84A02041E944}"/>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A32FF163-A74E-66E6-4D35-93B1AE31E912}"/>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4579C638-7DF6-8897-A052-FC71784072A7}"/>
              </a:ext>
            </a:extLst>
          </p:cNvPr>
          <p:cNvSpPr>
            <a:spLocks noGrp="1"/>
          </p:cNvSpPr>
          <p:nvPr>
            <p:ph type="body" idx="1"/>
          </p:nvPr>
        </p:nvSpPr>
        <p:spPr/>
        <p:txBody>
          <a:bodyPr/>
          <a:lstStyle/>
          <a:p>
            <a:r>
              <a:rPr lang="de-DE" dirty="0"/>
              <a:t>…sondern auch darüber, wie gebaut werden kann und muss.</a:t>
            </a:r>
          </a:p>
          <a:p>
            <a:r>
              <a:rPr lang="de-DE" dirty="0" err="1"/>
              <a:t>Bauko</a:t>
            </a:r>
            <a:r>
              <a:rPr lang="de-DE" dirty="0"/>
              <a:t>, Holzbau, Metallbau und Massivbau, Werkstoffe</a:t>
            </a:r>
          </a:p>
          <a:p>
            <a:r>
              <a:rPr lang="de-DE" dirty="0"/>
              <a:t>Welches Material verwende ich?</a:t>
            </a:r>
            <a:br>
              <a:rPr lang="de-DE" dirty="0"/>
            </a:br>
            <a:r>
              <a:rPr lang="de-DE" dirty="0"/>
              <a:t>(unten links Holzbau, aus Brandschutzgründen Treppenhaus in diesem Fall aus Beton)</a:t>
            </a:r>
          </a:p>
        </p:txBody>
      </p:sp>
      <p:sp>
        <p:nvSpPr>
          <p:cNvPr id="4" name="Foliennummernplatzhalter 3">
            <a:extLst>
              <a:ext uri="{FF2B5EF4-FFF2-40B4-BE49-F238E27FC236}">
                <a16:creationId xmlns:a16="http://schemas.microsoft.com/office/drawing/2014/main" id="{38F58F67-3A31-27BC-A197-A6929BF5328A}"/>
              </a:ext>
            </a:extLst>
          </p:cNvPr>
          <p:cNvSpPr>
            <a:spLocks noGrp="1"/>
          </p:cNvSpPr>
          <p:nvPr>
            <p:ph type="sldNum" sz="quarter" idx="10"/>
          </p:nvPr>
        </p:nvSpPr>
        <p:spPr/>
        <p:txBody>
          <a:bodyPr/>
          <a:lstStyle/>
          <a:p>
            <a:fld id="{C58EACC2-C27E-4DEC-9E57-C53880CB4A54}" type="slidenum">
              <a:rPr lang="de-DE" smtClean="0"/>
              <a:t>18</a:t>
            </a:fld>
            <a:endParaRPr lang="de-DE"/>
          </a:p>
        </p:txBody>
      </p:sp>
    </p:spTree>
    <p:extLst>
      <p:ext uri="{BB962C8B-B14F-4D97-AF65-F5344CB8AC3E}">
        <p14:creationId xmlns:p14="http://schemas.microsoft.com/office/powerpoint/2010/main" val="31509255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aseline="0"/>
              <a:t>Stromversorgung und Beleuchtung</a:t>
            </a:r>
          </a:p>
          <a:p>
            <a:r>
              <a:rPr lang="de-DE" baseline="0"/>
              <a:t>Heizsysteme und Energie</a:t>
            </a:r>
          </a:p>
          <a:p>
            <a:endParaRPr lang="de-DE" baseline="0"/>
          </a:p>
          <a:p>
            <a:r>
              <a:rPr lang="de-DE" baseline="0"/>
              <a:t>Zukunftsorientierte Planung von Gebäuden, Straßen, Nachhaltige Nutzung von Ressourcen,…</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19</a:t>
            </a:fld>
            <a:endParaRPr lang="de-DE"/>
          </a:p>
        </p:txBody>
      </p:sp>
    </p:spTree>
    <p:extLst>
      <p:ext uri="{BB962C8B-B14F-4D97-AF65-F5344CB8AC3E}">
        <p14:creationId xmlns:p14="http://schemas.microsoft.com/office/powerpoint/2010/main" val="21792286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CDF09-3FAF-4D53-47E0-35A9EB20A341}"/>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4BED0658-72B2-FA35-4D28-1DB1B54C28FF}"/>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58F9D22D-66D4-CD4B-5B16-6F1E95F981F6}"/>
              </a:ext>
            </a:extLst>
          </p:cNvPr>
          <p:cNvSpPr>
            <a:spLocks noGrp="1"/>
          </p:cNvSpPr>
          <p:nvPr>
            <p:ph type="body" idx="1"/>
          </p:nvPr>
        </p:nvSpPr>
        <p:spPr/>
        <p:txBody>
          <a:bodyPr/>
          <a:lstStyle/>
          <a:p>
            <a:r>
              <a:rPr lang="de-DE" baseline="0"/>
              <a:t>Stromversorgung und Beleuchtung</a:t>
            </a:r>
          </a:p>
          <a:p>
            <a:r>
              <a:rPr lang="de-DE" baseline="0"/>
              <a:t>Heizsysteme und Energie</a:t>
            </a:r>
          </a:p>
          <a:p>
            <a:endParaRPr lang="de-DE" baseline="0"/>
          </a:p>
          <a:p>
            <a:r>
              <a:rPr lang="de-DE" baseline="0"/>
              <a:t>Zukunftsorientierte Planung von Gebäuden, Straßen, Nachhaltige Nutzung von Ressourcen,…</a:t>
            </a:r>
            <a:endParaRPr lang="de-DE"/>
          </a:p>
        </p:txBody>
      </p:sp>
      <p:sp>
        <p:nvSpPr>
          <p:cNvPr id="4" name="Foliennummernplatzhalter 3">
            <a:extLst>
              <a:ext uri="{FF2B5EF4-FFF2-40B4-BE49-F238E27FC236}">
                <a16:creationId xmlns:a16="http://schemas.microsoft.com/office/drawing/2014/main" id="{5D5CDE0F-6C44-6499-1065-8D2B75E3439A}"/>
              </a:ext>
            </a:extLst>
          </p:cNvPr>
          <p:cNvSpPr>
            <a:spLocks noGrp="1"/>
          </p:cNvSpPr>
          <p:nvPr>
            <p:ph type="sldNum" sz="quarter" idx="10"/>
          </p:nvPr>
        </p:nvSpPr>
        <p:spPr/>
        <p:txBody>
          <a:bodyPr/>
          <a:lstStyle/>
          <a:p>
            <a:fld id="{C58EACC2-C27E-4DEC-9E57-C53880CB4A54}" type="slidenum">
              <a:rPr lang="de-DE" smtClean="0"/>
              <a:t>20</a:t>
            </a:fld>
            <a:endParaRPr lang="de-DE"/>
          </a:p>
        </p:txBody>
      </p:sp>
    </p:spTree>
    <p:extLst>
      <p:ext uri="{BB962C8B-B14F-4D97-AF65-F5344CB8AC3E}">
        <p14:creationId xmlns:p14="http://schemas.microsoft.com/office/powerpoint/2010/main" val="9452969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Bauprozess</a:t>
            </a:r>
            <a:r>
              <a:rPr lang="de-DE" baseline="0"/>
              <a:t> besteht aus mehreren Schritten, für die man je nach Berufswahl mehr oder weniger verantwortlich ist.</a:t>
            </a:r>
          </a:p>
          <a:p>
            <a:r>
              <a:rPr lang="de-DE" baseline="0"/>
              <a:t>z.B. Tragwerksplaner mehr im Büro, wenig auf der Baustelle; Bauleiter mehr Baustelle, wenig Büro</a:t>
            </a:r>
          </a:p>
          <a:p>
            <a:endParaRPr lang="de-DE" baseline="0"/>
          </a:p>
          <a:p>
            <a:r>
              <a:rPr lang="de-DE" b="1" baseline="0"/>
              <a:t>Teamwork/Kommunikative</a:t>
            </a:r>
            <a:r>
              <a:rPr lang="de-DE" baseline="0"/>
              <a:t> Fähigkeiten ist wichtiger Bestandteil: Jeder Entwurf wird besprochen und diskutiert </a:t>
            </a:r>
            <a:r>
              <a:rPr lang="de-DE" baseline="0">
                <a:sym typeface="Wingdings" panose="05000000000000000000" pitchFamily="2" charset="2"/>
              </a:rPr>
              <a:t> Niemand sitzt den ganzen Tag alleine im Büro und rechnet</a:t>
            </a:r>
          </a:p>
          <a:p>
            <a:endParaRPr lang="de-DE" baseline="0">
              <a:sym typeface="Wingdings" panose="05000000000000000000" pitchFamily="2" charset="2"/>
            </a:endParaRPr>
          </a:p>
          <a:p>
            <a:r>
              <a:rPr lang="de-DE" baseline="0">
                <a:sym typeface="Wingdings" panose="05000000000000000000" pitchFamily="2" charset="2"/>
              </a:rPr>
              <a:t>An der Bauplanung sind viele verschiedene Gewerke beteiligt, die alle koordiniert werden müssen. </a:t>
            </a:r>
            <a:r>
              <a:rPr lang="de-DE" b="1" baseline="0">
                <a:sym typeface="Wingdings" panose="05000000000000000000" pitchFamily="2" charset="2"/>
              </a:rPr>
              <a:t>Interdisziplinarität</a:t>
            </a:r>
            <a:r>
              <a:rPr lang="de-DE" baseline="0">
                <a:sym typeface="Wingdings" panose="05000000000000000000" pitchFamily="2" charset="2"/>
              </a:rPr>
              <a:t>!</a:t>
            </a:r>
          </a:p>
          <a:p>
            <a:endParaRPr lang="de-DE" b="1" baseline="0">
              <a:sym typeface="Wingdings" panose="05000000000000000000" pitchFamily="2" charset="2"/>
            </a:endParaRPr>
          </a:p>
          <a:p>
            <a:r>
              <a:rPr lang="de-DE" b="1" baseline="0">
                <a:sym typeface="Wingdings" panose="05000000000000000000" pitchFamily="2" charset="2"/>
              </a:rPr>
              <a:t>Überwachung der Ausführung</a:t>
            </a:r>
            <a:r>
              <a:rPr lang="de-DE" baseline="0">
                <a:sym typeface="Wingdings" panose="05000000000000000000" pitchFamily="2" charset="2"/>
              </a:rPr>
              <a:t>. Ist-Zustand muss vom ausführend (Prüf-) Ingenieur mit seinen Plänen verglichen werden.</a:t>
            </a:r>
          </a:p>
          <a:p>
            <a:endParaRPr lang="de-DE" baseline="0"/>
          </a:p>
          <a:p>
            <a:r>
              <a:rPr lang="de-DE" b="1" baseline="0"/>
              <a:t>Jedes Gebäude ist anders</a:t>
            </a:r>
            <a:r>
              <a:rPr lang="de-DE" baseline="0"/>
              <a:t>: Jedes Projekt hat neue Probleme und neue Herausforderungen.</a:t>
            </a:r>
          </a:p>
          <a:p>
            <a:endParaRPr lang="de-DE" baseline="0"/>
          </a:p>
          <a:p>
            <a:r>
              <a:rPr lang="de-DE" baseline="0">
                <a:sym typeface="Wingdings" panose="05000000000000000000" pitchFamily="2" charset="2"/>
              </a:rPr>
              <a:t> Bauplanung ist ein iterativer Prozess mit vielen verschiedenen Stufen</a:t>
            </a:r>
            <a:endParaRPr lang="de-DE" baseline="0"/>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21</a:t>
            </a:fld>
            <a:endParaRPr lang="de-DE"/>
          </a:p>
        </p:txBody>
      </p:sp>
    </p:spTree>
    <p:extLst>
      <p:ext uri="{BB962C8B-B14F-4D97-AF65-F5344CB8AC3E}">
        <p14:creationId xmlns:p14="http://schemas.microsoft.com/office/powerpoint/2010/main" val="10167683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defTabSz="924458">
              <a:defRPr/>
            </a:pPr>
            <a:r>
              <a:rPr lang="de-DE"/>
              <a:t>Jedes Projekt</a:t>
            </a:r>
            <a:r>
              <a:rPr lang="de-DE" baseline="0"/>
              <a:t> ist anders. Kreativität ist eine der wichtigsten Eigenschaften des Ingenieurs.</a:t>
            </a:r>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22</a:t>
            </a:fld>
            <a:endParaRPr lang="de-DE"/>
          </a:p>
        </p:txBody>
      </p:sp>
    </p:spTree>
    <p:extLst>
      <p:ext uri="{BB962C8B-B14F-4D97-AF65-F5344CB8AC3E}">
        <p14:creationId xmlns:p14="http://schemas.microsoft.com/office/powerpoint/2010/main" val="7063568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4400"/>
              <a:t>Must-</a:t>
            </a:r>
            <a:r>
              <a:rPr lang="de-DE" sz="4400" err="1"/>
              <a:t>have</a:t>
            </a:r>
            <a:endParaRPr lang="de-DE" sz="4400"/>
          </a:p>
          <a:p>
            <a:pPr marL="751122" indent="-751122">
              <a:buAutoNum type="arabicParenBoth"/>
            </a:pPr>
            <a:r>
              <a:rPr lang="de-DE" sz="4400"/>
              <a:t>Warum habe ich selbst Bauingenieur angefangen</a:t>
            </a:r>
          </a:p>
          <a:p>
            <a:pPr marL="751122" indent="-751122">
              <a:buAutoNum type="arabicParenBoth"/>
            </a:pPr>
            <a:r>
              <a:rPr lang="de-DE" sz="4400"/>
              <a:t>Bin ich wirklich gut genug</a:t>
            </a:r>
          </a:p>
          <a:p>
            <a:pPr marL="577787" indent="-577787">
              <a:buFontTx/>
              <a:buChar char="-"/>
            </a:pPr>
            <a:endParaRPr lang="de-DE" sz="4400"/>
          </a:p>
          <a:p>
            <a:pPr marL="577787" indent="-577787">
              <a:buFontTx/>
              <a:buChar char="-"/>
            </a:pPr>
            <a:endParaRPr lang="de-DE" sz="4400"/>
          </a:p>
        </p:txBody>
      </p:sp>
      <p:sp>
        <p:nvSpPr>
          <p:cNvPr id="4" name="Foliennummernplatzhalter 3"/>
          <p:cNvSpPr>
            <a:spLocks noGrp="1"/>
          </p:cNvSpPr>
          <p:nvPr>
            <p:ph type="sldNum" sz="quarter" idx="10"/>
          </p:nvPr>
        </p:nvSpPr>
        <p:spPr/>
        <p:txBody>
          <a:bodyPr/>
          <a:lstStyle/>
          <a:p>
            <a:fld id="{C58EACC2-C27E-4DEC-9E57-C53880CB4A54}" type="slidenum">
              <a:rPr lang="de-DE" smtClean="0"/>
              <a:t>23</a:t>
            </a:fld>
            <a:endParaRPr lang="de-DE"/>
          </a:p>
        </p:txBody>
      </p:sp>
    </p:spTree>
    <p:extLst>
      <p:ext uri="{BB962C8B-B14F-4D97-AF65-F5344CB8AC3E}">
        <p14:creationId xmlns:p14="http://schemas.microsoft.com/office/powerpoint/2010/main" val="25057172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-persönliche Geschichte, warum man Bauingenieurwesen angefangen hat</a:t>
            </a:r>
            <a:r>
              <a:rPr lang="de-DE" baseline="0"/>
              <a:t> </a:t>
            </a:r>
          </a:p>
          <a:p>
            <a:r>
              <a:rPr lang="de-DE" baseline="0"/>
              <a:t>z.B. nicht zu wissen, was man nach dem Abi studieren soll; technisches Interesse vorhanden und die Aussicht darauf, dass man sich mit Bauingenieurwesen nicht direkt entscheiden muss, sondern ein vielseitiges Studium auswählt, können dazu bewegen, es einfach mal auszuprobieren</a:t>
            </a:r>
          </a:p>
          <a:p>
            <a:r>
              <a:rPr lang="de-DE" baseline="0"/>
              <a:t>- Andere Beweggründe kurz vorstellen, Möglichkeiten, die der Beruf Bauingenieurwesen bietet (Abwechslung, Ausland); Ehrgeiz („Dem Ingenieur ist nichts zu schwer“, Kreativität)  einen Beruf auszuüben der einen fordern kann und indem man kreativ Lösungen finden muss; nicht nur „bauen“, sondern auch die Möglichkeit einen Beruf zu finden, der viel Organisationstalent bedarf </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24</a:t>
            </a:fld>
            <a:endParaRPr lang="de-DE"/>
          </a:p>
        </p:txBody>
      </p:sp>
    </p:spTree>
    <p:extLst>
      <p:ext uri="{BB962C8B-B14F-4D97-AF65-F5344CB8AC3E}">
        <p14:creationId xmlns:p14="http://schemas.microsoft.com/office/powerpoint/2010/main" val="4330199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Noch Fragen? Sonst vorbereitete Fragen!</a:t>
            </a:r>
          </a:p>
        </p:txBody>
      </p:sp>
      <p:sp>
        <p:nvSpPr>
          <p:cNvPr id="4" name="Foliennummernplatzhalter 3"/>
          <p:cNvSpPr>
            <a:spLocks noGrp="1"/>
          </p:cNvSpPr>
          <p:nvPr>
            <p:ph type="sldNum" sz="quarter" idx="10"/>
          </p:nvPr>
        </p:nvSpPr>
        <p:spPr/>
        <p:txBody>
          <a:bodyPr/>
          <a:lstStyle/>
          <a:p>
            <a:fld id="{C58EACC2-C27E-4DEC-9E57-C53880CB4A54}" type="slidenum">
              <a:rPr lang="de-DE" smtClean="0"/>
              <a:t>25</a:t>
            </a:fld>
            <a:endParaRPr lang="de-DE"/>
          </a:p>
        </p:txBody>
      </p:sp>
    </p:spTree>
    <p:extLst>
      <p:ext uri="{BB962C8B-B14F-4D97-AF65-F5344CB8AC3E}">
        <p14:creationId xmlns:p14="http://schemas.microsoft.com/office/powerpoint/2010/main" val="38726214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aseline="0"/>
              <a:t>-Brücken sind Ingenieurbauwerke, bei denen Bauingenieur entwirft und verwirklicht</a:t>
            </a:r>
          </a:p>
          <a:p>
            <a:r>
              <a:rPr lang="de-DE" baseline="0"/>
              <a:t>-Bauingenieur und Architekt tragen Verantwortung in </a:t>
            </a:r>
            <a:r>
              <a:rPr lang="de-DE" b="1" baseline="0"/>
              <a:t>unterschiedlichen Bereichen des Bauwesens</a:t>
            </a:r>
            <a:r>
              <a:rPr lang="de-DE" baseline="0"/>
              <a:t>, während Architekten vor allem im Wohnungsbau federführend sind, tragen Bauingenieure die Verantwortung für Ingenieurbauwerke, dort darf der Bauingenieur selber kreativ sein und sich verschiedene Varianten zur Realisierung überlegen</a:t>
            </a:r>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26</a:t>
            </a:fld>
            <a:endParaRPr lang="de-DE"/>
          </a:p>
        </p:txBody>
      </p:sp>
    </p:spTree>
    <p:extLst>
      <p:ext uri="{BB962C8B-B14F-4D97-AF65-F5344CB8AC3E}">
        <p14:creationId xmlns:p14="http://schemas.microsoft.com/office/powerpoint/2010/main" val="18796024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-kurzes</a:t>
            </a:r>
            <a:r>
              <a:rPr lang="de-DE" baseline="0"/>
              <a:t> Eingehen auf Karikatur, das, wenn ein Bauwerk gebaut werden soll, viele verschiedene Faktoren eine Rolle spielen und viele Parteien daran beteiligt sind</a:t>
            </a:r>
          </a:p>
          <a:p>
            <a:r>
              <a:rPr lang="de-DE" baseline="0"/>
              <a:t>-Architekten und Ingenieure sind jeweils eine Partei</a:t>
            </a:r>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27</a:t>
            </a:fld>
            <a:endParaRPr lang="de-DE"/>
          </a:p>
        </p:txBody>
      </p:sp>
    </p:spTree>
    <p:extLst>
      <p:ext uri="{BB962C8B-B14F-4D97-AF65-F5344CB8AC3E}">
        <p14:creationId xmlns:p14="http://schemas.microsoft.com/office/powerpoint/2010/main" val="23808340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-Oberflächliche</a:t>
            </a:r>
            <a:r>
              <a:rPr lang="de-DE" baseline="0"/>
              <a:t> Erklärung: der </a:t>
            </a:r>
            <a:r>
              <a:rPr lang="de-DE" b="1" baseline="0"/>
              <a:t>Architekt entwirft </a:t>
            </a:r>
            <a:r>
              <a:rPr lang="de-DE" baseline="0"/>
              <a:t>und der </a:t>
            </a:r>
            <a:r>
              <a:rPr lang="de-DE" b="1" baseline="0"/>
              <a:t>Bauingenieur</a:t>
            </a:r>
            <a:r>
              <a:rPr lang="de-DE" baseline="0"/>
              <a:t> </a:t>
            </a:r>
            <a:r>
              <a:rPr lang="de-DE" b="1" baseline="0"/>
              <a:t>verwirklicht </a:t>
            </a:r>
            <a:r>
              <a:rPr lang="de-DE" baseline="0"/>
              <a:t>/ berechnen</a:t>
            </a:r>
          </a:p>
          <a:p>
            <a:pPr marL="0" marR="0" indent="0" algn="l" defTabSz="914400" rtl="0" eaLnBrk="1" fontAlgn="auto" latinLnBrk="0" hangingPunct="1">
              <a:lnSpc>
                <a:spcPct val="100000"/>
              </a:lnSpc>
              <a:spcBef>
                <a:spcPts val="0"/>
              </a:spcBef>
              <a:spcAft>
                <a:spcPts val="0"/>
              </a:spcAft>
              <a:buClrTx/>
              <a:buSzTx/>
              <a:buFontTx/>
              <a:buNone/>
              <a:tabLst/>
              <a:defRPr/>
            </a:pPr>
            <a:endParaRPr lang="de-DE" baseline="0"/>
          </a:p>
          <a:p>
            <a:pPr marL="0" marR="0" indent="0" algn="l" defTabSz="914400" rtl="0" eaLnBrk="1" fontAlgn="auto" latinLnBrk="0" hangingPunct="1">
              <a:lnSpc>
                <a:spcPct val="100000"/>
              </a:lnSpc>
              <a:spcBef>
                <a:spcPts val="0"/>
              </a:spcBef>
              <a:spcAft>
                <a:spcPts val="0"/>
              </a:spcAft>
              <a:buClrTx/>
              <a:buSzTx/>
              <a:buFontTx/>
              <a:buNone/>
              <a:tabLst/>
              <a:defRPr/>
            </a:pPr>
            <a:r>
              <a:rPr lang="de-DE" baseline="0"/>
              <a:t>Aufgabenfelder des Bauingenieurs:</a:t>
            </a:r>
          </a:p>
          <a:p>
            <a:pPr marL="0" marR="0" indent="0" algn="l" defTabSz="914400" rtl="0" eaLnBrk="1" fontAlgn="auto" latinLnBrk="0" hangingPunct="1">
              <a:lnSpc>
                <a:spcPct val="100000"/>
              </a:lnSpc>
              <a:spcBef>
                <a:spcPts val="0"/>
              </a:spcBef>
              <a:spcAft>
                <a:spcPts val="0"/>
              </a:spcAft>
              <a:buClrTx/>
              <a:buSzTx/>
              <a:buFontTx/>
              <a:buNone/>
              <a:tabLst/>
              <a:defRPr/>
            </a:pPr>
            <a:r>
              <a:rPr lang="de-DE" baseline="0"/>
              <a:t>- </a:t>
            </a:r>
            <a:r>
              <a:rPr lang="de-DE" b="1" baseline="0"/>
              <a:t>kreative Aufgaben</a:t>
            </a:r>
            <a:r>
              <a:rPr lang="de-DE" baseline="0"/>
              <a:t>: Brückenbauwerke sind beispielsweise reine Ingenieurbauwerke, bei denen die Kreativität des Bauingenieurs gefragt ist</a:t>
            </a:r>
          </a:p>
          <a:p>
            <a:r>
              <a:rPr lang="de-DE" baseline="0"/>
              <a:t>- </a:t>
            </a:r>
            <a:r>
              <a:rPr lang="de-DE" b="1" baseline="0"/>
              <a:t>technische Aufgaben </a:t>
            </a:r>
            <a:r>
              <a:rPr lang="de-DE" baseline="0"/>
              <a:t>des Ingenieurs: Statik berechnen, oft aber auch kreative Köpfe gefragt, um komplizierte Bauwerke zu verwirklichen, bei denen man nicht nach Schema F rechnen kann, sondern Fantasie haben muss, um Lösung für komplizierte Systeme zu finden</a:t>
            </a:r>
          </a:p>
          <a:p>
            <a:r>
              <a:rPr lang="de-DE" baseline="0"/>
              <a:t>- </a:t>
            </a:r>
            <a:r>
              <a:rPr lang="de-DE" b="1" baseline="0"/>
              <a:t>organisatorische Aufgaben</a:t>
            </a:r>
            <a:r>
              <a:rPr lang="de-DE" baseline="0"/>
              <a:t>: Organisation des Bauablaufs, wo sich Aufgabenfelder der Architekten und Bauingenieure überschneiden</a:t>
            </a:r>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28</a:t>
            </a:fld>
            <a:endParaRPr lang="de-DE"/>
          </a:p>
        </p:txBody>
      </p:sp>
    </p:spTree>
    <p:extLst>
      <p:ext uri="{BB962C8B-B14F-4D97-AF65-F5344CB8AC3E}">
        <p14:creationId xmlns:p14="http://schemas.microsoft.com/office/powerpoint/2010/main" val="27544286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-Beispiele in denen </a:t>
            </a:r>
            <a:r>
              <a:rPr lang="de-DE" b="1"/>
              <a:t>technische Fantasie </a:t>
            </a:r>
            <a:r>
              <a:rPr lang="de-DE"/>
              <a:t>des Ingenieurs gefordert ist, um</a:t>
            </a:r>
            <a:r>
              <a:rPr lang="de-DE" baseline="0"/>
              <a:t> einzigartige Bauwerke zu verwirklichen</a:t>
            </a:r>
          </a:p>
          <a:p>
            <a:r>
              <a:rPr lang="de-DE" baseline="0"/>
              <a:t>-weiteres Beispiel bei dem Kreativität in der Realisierung gefragt war: Rennstrecke in Shanghai, das Baugrundstück lag im Mündungsdeltabereich des Yangtse Flusses, wodurch der Baugrund aus Sumpf und Oberflächenwasser bestand und eine Entwässerung nicht möglich war, also kein tragfähiger Baugrund bestand. Als Lösung wurde die </a:t>
            </a:r>
            <a:r>
              <a:rPr lang="de-DE" b="1" baseline="0"/>
              <a:t>Rennstrecke auf Styroporblöcken </a:t>
            </a:r>
            <a:r>
              <a:rPr lang="de-DE" baseline="0"/>
              <a:t>gebaut.</a:t>
            </a:r>
          </a:p>
        </p:txBody>
      </p:sp>
      <p:sp>
        <p:nvSpPr>
          <p:cNvPr id="4" name="Foliennummernplatzhalter 3"/>
          <p:cNvSpPr>
            <a:spLocks noGrp="1"/>
          </p:cNvSpPr>
          <p:nvPr>
            <p:ph type="sldNum" sz="quarter" idx="10"/>
          </p:nvPr>
        </p:nvSpPr>
        <p:spPr/>
        <p:txBody>
          <a:bodyPr/>
          <a:lstStyle/>
          <a:p>
            <a:fld id="{C58EACC2-C27E-4DEC-9E57-C53880CB4A54}" type="slidenum">
              <a:rPr lang="de-DE" smtClean="0"/>
              <a:t>29</a:t>
            </a:fld>
            <a:endParaRPr lang="de-DE"/>
          </a:p>
        </p:txBody>
      </p:sp>
    </p:spTree>
    <p:extLst>
      <p:ext uri="{BB962C8B-B14F-4D97-AF65-F5344CB8AC3E}">
        <p14:creationId xmlns:p14="http://schemas.microsoft.com/office/powerpoint/2010/main" val="38858755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drei Beispiele,</a:t>
            </a:r>
            <a:r>
              <a:rPr lang="de-DE" baseline="0"/>
              <a:t> bei denen Architekten nicht ganz einfach umzusetzende Ideen hatten und die technische Kreativität der Bauingenieure gefragt wurde</a:t>
            </a:r>
          </a:p>
          <a:p>
            <a:r>
              <a:rPr lang="de-DE" baseline="0"/>
              <a:t>- keine Standardbauwerke, die nach Schema F berechnet werden können, sondern hochkomplexe Systeme</a:t>
            </a: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30</a:t>
            </a:fld>
            <a:endParaRPr lang="de-DE"/>
          </a:p>
        </p:txBody>
      </p:sp>
    </p:spTree>
    <p:extLst>
      <p:ext uri="{BB962C8B-B14F-4D97-AF65-F5344CB8AC3E}">
        <p14:creationId xmlns:p14="http://schemas.microsoft.com/office/powerpoint/2010/main" val="32097323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„Als</a:t>
            </a:r>
            <a:r>
              <a:rPr lang="de-DE" baseline="0"/>
              <a:t> Ingenieur muss man wirklich was drauf haben“</a:t>
            </a:r>
          </a:p>
          <a:p>
            <a:r>
              <a:rPr lang="de-DE" baseline="0"/>
              <a:t>Lasst Euch nicht abschrecken</a:t>
            </a:r>
            <a:endParaRPr lang="en-CA"/>
          </a:p>
        </p:txBody>
      </p:sp>
      <p:sp>
        <p:nvSpPr>
          <p:cNvPr id="4" name="Foliennummernplatzhalter 3"/>
          <p:cNvSpPr>
            <a:spLocks noGrp="1"/>
          </p:cNvSpPr>
          <p:nvPr>
            <p:ph type="sldNum" sz="quarter" idx="10"/>
          </p:nvPr>
        </p:nvSpPr>
        <p:spPr/>
        <p:txBody>
          <a:bodyPr/>
          <a:lstStyle/>
          <a:p>
            <a:fld id="{C58EACC2-C27E-4DEC-9E57-C53880CB4A54}" type="slidenum">
              <a:rPr lang="de-DE" smtClean="0"/>
              <a:t>31</a:t>
            </a:fld>
            <a:endParaRPr lang="de-DE"/>
          </a:p>
        </p:txBody>
      </p:sp>
    </p:spTree>
    <p:extLst>
      <p:ext uri="{BB962C8B-B14F-4D97-AF65-F5344CB8AC3E}">
        <p14:creationId xmlns:p14="http://schemas.microsoft.com/office/powerpoint/2010/main" val="2873342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933450" y="750888"/>
            <a:ext cx="1704975" cy="1279525"/>
          </a:xfrm>
        </p:spPr>
      </p:sp>
      <p:sp>
        <p:nvSpPr>
          <p:cNvPr id="3" name="Notizenplatzhalter 2"/>
          <p:cNvSpPr>
            <a:spLocks noGrp="1"/>
          </p:cNvSpPr>
          <p:nvPr>
            <p:ph type="body" idx="1"/>
          </p:nvPr>
        </p:nvSpPr>
        <p:spPr>
          <a:xfrm>
            <a:off x="688817" y="2175341"/>
            <a:ext cx="5510530" cy="7093437"/>
          </a:xfrm>
        </p:spPr>
        <p:txBody>
          <a:bodyPr/>
          <a:lstStyle/>
          <a:p>
            <a:pPr marL="171450" indent="-171450" defTabSz="924458">
              <a:buFontTx/>
              <a:buChar char="-"/>
              <a:defRPr/>
            </a:pPr>
            <a:r>
              <a:rPr lang="de-DE" sz="1100"/>
              <a:t>Man hat vorher schon Abi geschafft</a:t>
            </a:r>
          </a:p>
          <a:p>
            <a:pPr marL="171450" indent="-171450" defTabSz="924458">
              <a:buFontTx/>
              <a:buChar char="-"/>
              <a:defRPr/>
            </a:pPr>
            <a:r>
              <a:rPr lang="de-DE" sz="1100"/>
              <a:t>Heranführung durch </a:t>
            </a:r>
            <a:r>
              <a:rPr lang="de-DE" sz="1100" err="1"/>
              <a:t>mathe</a:t>
            </a:r>
            <a:r>
              <a:rPr lang="de-DE" sz="1100"/>
              <a:t> </a:t>
            </a:r>
            <a:r>
              <a:rPr lang="de-DE" sz="1100" err="1"/>
              <a:t>vorkurs</a:t>
            </a:r>
            <a:endParaRPr lang="de-DE" sz="1100"/>
          </a:p>
          <a:p>
            <a:pPr marL="171450" indent="-171450" defTabSz="924458">
              <a:buFontTx/>
              <a:buChar char="-"/>
              <a:defRPr/>
            </a:pPr>
            <a:r>
              <a:rPr lang="de-DE" sz="1100"/>
              <a:t>Übergang zwischen Schule und Uni durch Hausaufgaben und Übungsstunden erleichtert</a:t>
            </a:r>
          </a:p>
          <a:p>
            <a:pPr marL="173336" indent="-173336" defTabSz="924458">
              <a:buFontTx/>
              <a:buChar char="-"/>
              <a:defRPr/>
            </a:pPr>
            <a:endParaRPr lang="en-CA" sz="1100"/>
          </a:p>
          <a:p>
            <a:pPr marL="173336" indent="-173336" defTabSz="924458">
              <a:buFontTx/>
              <a:buChar char="-"/>
              <a:defRPr/>
            </a:pPr>
            <a:endParaRPr lang="en-CA" sz="1100"/>
          </a:p>
          <a:p>
            <a:pPr marL="173336" indent="-173336" defTabSz="924458">
              <a:buFontTx/>
              <a:buChar char="-"/>
              <a:defRPr/>
            </a:pPr>
            <a:endParaRPr lang="en-CA" sz="1100"/>
          </a:p>
          <a:p>
            <a:endParaRPr lang="en-CA" sz="1100"/>
          </a:p>
        </p:txBody>
      </p:sp>
      <p:sp>
        <p:nvSpPr>
          <p:cNvPr id="4" name="Foliennummernplatzhalter 3"/>
          <p:cNvSpPr>
            <a:spLocks noGrp="1"/>
          </p:cNvSpPr>
          <p:nvPr>
            <p:ph type="sldNum" sz="quarter" idx="10"/>
          </p:nvPr>
        </p:nvSpPr>
        <p:spPr/>
        <p:txBody>
          <a:bodyPr/>
          <a:lstStyle/>
          <a:p>
            <a:fld id="{C58EACC2-C27E-4DEC-9E57-C53880CB4A54}" type="slidenum">
              <a:rPr lang="de-DE" smtClean="0"/>
              <a:t>32</a:t>
            </a:fld>
            <a:endParaRPr lang="de-DE"/>
          </a:p>
        </p:txBody>
      </p:sp>
    </p:spTree>
    <p:extLst>
      <p:ext uri="{BB962C8B-B14F-4D97-AF65-F5344CB8AC3E}">
        <p14:creationId xmlns:p14="http://schemas.microsoft.com/office/powerpoint/2010/main" val="37639093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33</a:t>
            </a:fld>
            <a:endParaRPr lang="de-DE"/>
          </a:p>
        </p:txBody>
      </p:sp>
    </p:spTree>
    <p:extLst>
      <p:ext uri="{BB962C8B-B14F-4D97-AF65-F5344CB8AC3E}">
        <p14:creationId xmlns:p14="http://schemas.microsoft.com/office/powerpoint/2010/main" val="19794414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defTabSz="924458">
              <a:defRPr/>
            </a:pPr>
            <a:r>
              <a:rPr lang="de-DE"/>
              <a:t>Als Bauingenieurstudent hört man ständig den selben Satz während dem Studium,</a:t>
            </a:r>
            <a:r>
              <a:rPr lang="de-DE" baseline="0"/>
              <a:t> </a:t>
            </a:r>
            <a:br>
              <a:rPr lang="de-DE" baseline="0"/>
            </a:br>
            <a:r>
              <a:rPr lang="de-DE" baseline="0"/>
              <a:t>nur überlässt man vieles den… Mathematikern.</a:t>
            </a:r>
          </a:p>
          <a:p>
            <a:pPr defTabSz="924458">
              <a:defRPr/>
            </a:pPr>
            <a:endParaRPr lang="de-DE" baseline="0"/>
          </a:p>
          <a:p>
            <a:pPr defTabSz="924458">
              <a:defRPr/>
            </a:pPr>
            <a:r>
              <a:rPr lang="de-DE" i="1"/>
              <a:t>Z: „als Voraussetzung sollte man gut in </a:t>
            </a:r>
            <a:r>
              <a:rPr lang="de-DE" b="1" i="1"/>
              <a:t>all den Fächern sein, die man eigentlich nicht mag</a:t>
            </a:r>
            <a:r>
              <a:rPr lang="de-DE" i="1"/>
              <a:t>“</a:t>
            </a:r>
          </a:p>
          <a:p>
            <a:pPr defTabSz="924458">
              <a:defRPr/>
            </a:pPr>
            <a:r>
              <a:rPr lang="de-DE" i="1"/>
              <a:t>Z: „das wähle ich lieber ab“</a:t>
            </a:r>
          </a:p>
          <a:p>
            <a:pPr defTabSz="924458">
              <a:defRPr/>
            </a:pPr>
            <a:endParaRPr lang="en-CA"/>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34</a:t>
            </a:fld>
            <a:endParaRPr lang="de-DE"/>
          </a:p>
        </p:txBody>
      </p:sp>
    </p:spTree>
    <p:extLst>
      <p:ext uri="{BB962C8B-B14F-4D97-AF65-F5344CB8AC3E}">
        <p14:creationId xmlns:p14="http://schemas.microsoft.com/office/powerpoint/2010/main" val="731352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solidFill>
                  <a:prstClr val="black"/>
                </a:solidFill>
              </a:rPr>
              <a:pPr/>
              <a:t>35</a:t>
            </a:fld>
            <a:endParaRPr lang="de-DE">
              <a:solidFill>
                <a:prstClr val="black"/>
              </a:solidFill>
            </a:endParaRPr>
          </a:p>
        </p:txBody>
      </p:sp>
    </p:spTree>
    <p:extLst>
      <p:ext uri="{BB962C8B-B14F-4D97-AF65-F5344CB8AC3E}">
        <p14:creationId xmlns:p14="http://schemas.microsoft.com/office/powerpoint/2010/main" val="25180364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36</a:t>
            </a:fld>
            <a:endParaRPr lang="de-DE"/>
          </a:p>
        </p:txBody>
      </p:sp>
    </p:spTree>
    <p:extLst>
      <p:ext uri="{BB962C8B-B14F-4D97-AF65-F5344CB8AC3E}">
        <p14:creationId xmlns:p14="http://schemas.microsoft.com/office/powerpoint/2010/main" val="38285555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-Studium:</a:t>
            </a:r>
            <a:r>
              <a:rPr lang="de-DE" baseline="0"/>
              <a:t> die Beste Zeit im Leben?</a:t>
            </a:r>
          </a:p>
          <a:p>
            <a:r>
              <a:rPr lang="de-DE" baseline="0"/>
              <a:t>-Ja, es macht Spaß neue Leute kennenzulernen, deren Interessen man teilt, eventuell eine neue Stadt zu entdecken und seinen Alltag selbstständig zu gestalten, etwas zu lernen und sich auf etwas zu </a:t>
            </a:r>
            <a:r>
              <a:rPr lang="de-DE" b="1" baseline="0"/>
              <a:t>spezialisieren</a:t>
            </a:r>
            <a:r>
              <a:rPr lang="de-DE" baseline="0"/>
              <a:t>, was nicht jeder lernt</a:t>
            </a:r>
          </a:p>
          <a:p>
            <a:r>
              <a:rPr lang="de-DE" baseline="0"/>
              <a:t>-außerdem ist man sehr </a:t>
            </a:r>
            <a:r>
              <a:rPr lang="de-DE" b="1" baseline="0"/>
              <a:t>flexibel</a:t>
            </a:r>
            <a:r>
              <a:rPr lang="de-DE" baseline="0"/>
              <a:t>, man kann sich seine Zeit frei einteilen und auch mal spontan einen Tag zum wandern oder Skifahren in die Berge fahren, man kann unter der Woche mal ausschlafen, muss dafür aber in der Prüfungsphase auch mal am Wochenende früh raus</a:t>
            </a:r>
          </a:p>
          <a:p>
            <a:r>
              <a:rPr lang="de-DE" baseline="0"/>
              <a:t>-</a:t>
            </a:r>
            <a:r>
              <a:rPr lang="de-DE" b="1" baseline="0"/>
              <a:t>Exkursionen</a:t>
            </a:r>
            <a:r>
              <a:rPr lang="de-DE" baseline="0"/>
              <a:t> werden angeboten, bei denen man spannende Projekte kennenlernt und das gelernte auch mal mit eigenen Augen sehen kann, außerdem werden viele Exkursionen ins Ausland angeboten (z.B. Dubai) bei denen man Einblick in riesige Projekte erhält, wozu man sonst nicht die Gelegenheit hätte, außerdem ist man immer mit einer Studentengruppe unterwegs, darum wird es bestimmt nicht langweilig</a:t>
            </a:r>
          </a:p>
          <a:p>
            <a:r>
              <a:rPr lang="de-DE" baseline="0"/>
              <a:t>-Aber: Ingenieurswissenschaften sind immer </a:t>
            </a:r>
            <a:r>
              <a:rPr lang="de-DE" b="1" baseline="0"/>
              <a:t>viel Arbeit / Mühe</a:t>
            </a:r>
            <a:r>
              <a:rPr lang="de-DE" baseline="0"/>
              <a:t>, man hat so gut wie nie drei Monate Semesterferien (in den Semesterferien werden immer Klausuren geschrieben), abhängig von der Uni hat man ca. acht bis gar keine Woche Semesterferien (an der TU hat man meistens zwischen zwei und vier Wochen frei), dafür ist der Semesterbeginn meist entspannt und man kann nochmal durchatmen</a:t>
            </a:r>
          </a:p>
          <a:p>
            <a:r>
              <a:rPr lang="de-DE" baseline="0"/>
              <a:t>-Fleiß gehört dazu</a:t>
            </a:r>
          </a:p>
          <a:p>
            <a:r>
              <a:rPr lang="de-DE" baseline="0"/>
              <a:t>-nach der Prüfungsphase hat man etwas geschafft und es sich richtig verdient zu entspannen, was viele sehr zufrieden stellt</a:t>
            </a:r>
          </a:p>
          <a:p>
            <a:r>
              <a:rPr lang="de-DE" baseline="0"/>
              <a:t>-trotz </a:t>
            </a:r>
            <a:r>
              <a:rPr lang="de-DE" baseline="0" err="1"/>
              <a:t>Lernerei</a:t>
            </a:r>
            <a:r>
              <a:rPr lang="de-DE" baseline="0"/>
              <a:t> muss das soziale Leben nicht vernachlässigt werden, da viele Studenten in </a:t>
            </a:r>
            <a:r>
              <a:rPr lang="de-DE" b="1" baseline="0"/>
              <a:t>Lerngruppen</a:t>
            </a:r>
            <a:r>
              <a:rPr lang="de-DE" baseline="0"/>
              <a:t> lernen, gemeinsam Probleme lösen und sich gegenseitig helfen und gemeinsame Mittags-oder Kaffeepausen machen, durch die gemeinsame Zeit, die man so miteinander verbringt, entstehen oft Freundschaften fürs Leben</a:t>
            </a:r>
          </a:p>
          <a:p>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37</a:t>
            </a:fld>
            <a:endParaRPr lang="de-DE"/>
          </a:p>
        </p:txBody>
      </p:sp>
    </p:spTree>
    <p:extLst>
      <p:ext uri="{BB962C8B-B14F-4D97-AF65-F5344CB8AC3E}">
        <p14:creationId xmlns:p14="http://schemas.microsoft.com/office/powerpoint/2010/main" val="39920314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-Studium:</a:t>
            </a:r>
            <a:r>
              <a:rPr lang="de-DE" baseline="0"/>
              <a:t> die Beste Zeit im Leben?</a:t>
            </a:r>
          </a:p>
          <a:p>
            <a:r>
              <a:rPr lang="de-DE" baseline="0"/>
              <a:t>-Ja, es macht Spaß neue Leute kennenzulernen, deren Interessen man teilt, eventuell eine neue Stadt zu entdecken und seinen Alltag selbstständig zu gestalten, etwas zu lernen und sich auf etwas zu </a:t>
            </a:r>
            <a:r>
              <a:rPr lang="de-DE" b="1" baseline="0"/>
              <a:t>spezialisieren</a:t>
            </a:r>
            <a:r>
              <a:rPr lang="de-DE" baseline="0"/>
              <a:t>, was nicht jeder lernt</a:t>
            </a:r>
          </a:p>
          <a:p>
            <a:r>
              <a:rPr lang="de-DE" baseline="0"/>
              <a:t>-außerdem ist man sehr </a:t>
            </a:r>
            <a:r>
              <a:rPr lang="de-DE" b="1" baseline="0"/>
              <a:t>flexibel</a:t>
            </a:r>
            <a:r>
              <a:rPr lang="de-DE" baseline="0"/>
              <a:t>, man kann sich seine Zeit frei einteilen und auch mal spontan einen Tag zum wandern oder Skifahren in die Berge fahren, man kann unter der Woche mal ausschlafen, muss dafür aber in der Prüfungsphase auch mal am Wochenende früh raus</a:t>
            </a:r>
          </a:p>
          <a:p>
            <a:r>
              <a:rPr lang="de-DE" baseline="0"/>
              <a:t>-</a:t>
            </a:r>
            <a:r>
              <a:rPr lang="de-DE" b="1" baseline="0"/>
              <a:t>Exkursionen</a:t>
            </a:r>
            <a:r>
              <a:rPr lang="de-DE" baseline="0"/>
              <a:t> werden angeboten, bei denen man spannende Projekte kennenlernt und das gelernte auch mal mit eigenen Augen sehen kann, außerdem werden viele Exkursionen ins Ausland angeboten (z.B. Dubai) bei denen man Einblick in riesige Projekte erhält, wozu man sonst nicht die Gelegenheit hätte, außerdem ist man immer mit einer Studentengruppe unterwegs, darum wird es bestimmt nicht langweilig</a:t>
            </a:r>
          </a:p>
          <a:p>
            <a:r>
              <a:rPr lang="de-DE" baseline="0"/>
              <a:t>-Aber: Ingenieurswissenschaften sind immer </a:t>
            </a:r>
            <a:r>
              <a:rPr lang="de-DE" b="1" baseline="0"/>
              <a:t>viel Arbeit / Mühe</a:t>
            </a:r>
            <a:r>
              <a:rPr lang="de-DE" baseline="0"/>
              <a:t>, man hat so gut wie nie drei Monate Semesterferien (in den Semesterferien werden immer Klausuren geschrieben), abhängig von der Uni hat man ca. acht bis gar keine Woche Semesterferien (an der TU hat man meistens zwischen zwei und vier Wochen frei), dafür ist der Semesterbeginn meist entspannt und man kann nochmal durchatmen</a:t>
            </a:r>
          </a:p>
          <a:p>
            <a:r>
              <a:rPr lang="de-DE" baseline="0"/>
              <a:t>-Fleiß gehört dazu</a:t>
            </a:r>
          </a:p>
          <a:p>
            <a:r>
              <a:rPr lang="de-DE" baseline="0"/>
              <a:t>-nach der Prüfungsphase hat man etwas geschafft und es sich richtig verdient zu entspannen, was viele sehr zufrieden stellt</a:t>
            </a:r>
          </a:p>
          <a:p>
            <a:r>
              <a:rPr lang="de-DE" baseline="0"/>
              <a:t>-trotz </a:t>
            </a:r>
            <a:r>
              <a:rPr lang="de-DE" baseline="0" err="1"/>
              <a:t>Lernerei</a:t>
            </a:r>
            <a:r>
              <a:rPr lang="de-DE" baseline="0"/>
              <a:t> muss das soziale Leben nicht vernachlässigt werden, da viele Studenten in </a:t>
            </a:r>
            <a:r>
              <a:rPr lang="de-DE" b="1" baseline="0"/>
              <a:t>Lerngruppen</a:t>
            </a:r>
            <a:r>
              <a:rPr lang="de-DE" baseline="0"/>
              <a:t> lernen, gemeinsam Probleme lösen und sich gegenseitig helfen und gemeinsame Mittags-oder Kaffeepausen machen, durch die gemeinsame Zeit, die man so miteinander verbringt, entstehen oft Freundschaften fürs Leben</a:t>
            </a:r>
          </a:p>
          <a:p>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38</a:t>
            </a:fld>
            <a:endParaRPr lang="de-DE"/>
          </a:p>
        </p:txBody>
      </p:sp>
    </p:spTree>
    <p:extLst>
      <p:ext uri="{BB962C8B-B14F-4D97-AF65-F5344CB8AC3E}">
        <p14:creationId xmlns:p14="http://schemas.microsoft.com/office/powerpoint/2010/main" val="38889359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39</a:t>
            </a:fld>
            <a:endParaRPr lang="de-DE"/>
          </a:p>
        </p:txBody>
      </p:sp>
    </p:spTree>
    <p:extLst>
      <p:ext uri="{BB962C8B-B14F-4D97-AF65-F5344CB8AC3E}">
        <p14:creationId xmlns:p14="http://schemas.microsoft.com/office/powerpoint/2010/main" val="40871501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defTabSz="924458">
              <a:defRPr/>
            </a:pPr>
            <a:r>
              <a:rPr lang="de-DE"/>
              <a:t>Es gibt kein</a:t>
            </a:r>
            <a:r>
              <a:rPr lang="de-DE" baseline="0"/>
              <a:t> „</a:t>
            </a:r>
            <a:r>
              <a:rPr lang="de-DE" i="1" baseline="0"/>
              <a:t>Was ist besser</a:t>
            </a:r>
            <a:r>
              <a:rPr lang="de-DE" baseline="0"/>
              <a:t>“, sondern: „</a:t>
            </a:r>
            <a:r>
              <a:rPr lang="de-DE" i="1" baseline="0"/>
              <a:t>Was passt besser zu mir</a:t>
            </a:r>
            <a:r>
              <a:rPr lang="de-DE" baseline="0"/>
              <a:t>“.</a:t>
            </a:r>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40</a:t>
            </a:fld>
            <a:endParaRPr lang="de-DE"/>
          </a:p>
        </p:txBody>
      </p:sp>
    </p:spTree>
    <p:extLst>
      <p:ext uri="{BB962C8B-B14F-4D97-AF65-F5344CB8AC3E}">
        <p14:creationId xmlns:p14="http://schemas.microsoft.com/office/powerpoint/2010/main" val="40829798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933450" y="750888"/>
            <a:ext cx="2963863" cy="2222500"/>
          </a:xfrm>
        </p:spPr>
      </p:sp>
      <p:sp>
        <p:nvSpPr>
          <p:cNvPr id="3" name="Notizenplatzhalter 2"/>
          <p:cNvSpPr>
            <a:spLocks noGrp="1"/>
          </p:cNvSpPr>
          <p:nvPr>
            <p:ph type="body" idx="1"/>
          </p:nvPr>
        </p:nvSpPr>
        <p:spPr>
          <a:xfrm>
            <a:off x="688817" y="3120278"/>
            <a:ext cx="5510530" cy="6148500"/>
          </a:xfrm>
        </p:spPr>
        <p:txBody>
          <a:bodyPr/>
          <a:lstStyle/>
          <a:p>
            <a:pPr defTabSz="924458">
              <a:defRPr/>
            </a:pPr>
            <a:r>
              <a:rPr lang="de-DE"/>
              <a:t>1. Während man an der Universität den Schwerpunkt auf die Frage "</a:t>
            </a:r>
            <a:r>
              <a:rPr lang="de-DE" i="1"/>
              <a:t>Warum ist das so</a:t>
            </a:r>
            <a:r>
              <a:rPr lang="de-DE"/>
              <a:t>?" setzt, lernt man an der Fachhochschule das, was man benötigt und hinterfragt weniger.</a:t>
            </a:r>
            <a:br>
              <a:rPr lang="de-DE"/>
            </a:br>
            <a:r>
              <a:rPr lang="de-DE"/>
              <a:t>2. An der Fachhochschule sind die Gruppen meist kleiner, an der Universität meist größer. Entsprechend hast du an der Universität oft mehr Wahlmöglichkeiten, was Schwerpunkte angeht. (Es gibt nur eine TU für</a:t>
            </a:r>
            <a:r>
              <a:rPr lang="de-DE" baseline="0"/>
              <a:t> Bauwesen in Bayern!)</a:t>
            </a:r>
            <a:endParaRPr lang="de-DE"/>
          </a:p>
          <a:p>
            <a:pPr defTabSz="924458">
              <a:defRPr/>
            </a:pPr>
            <a:r>
              <a:rPr lang="de-DE"/>
              <a:t>3. An der Fachhochschule wird mehr für dich organisiert. Es ist meistens ein Praxissemester integriert und oft gibt es vorgefertigte Stundenpläne. An der Universität musst du das selbst organisieren.</a:t>
            </a:r>
            <a:br>
              <a:rPr lang="de-DE"/>
            </a:br>
            <a:r>
              <a:rPr lang="de-DE"/>
              <a:t>4. Wenn du in die Forschung und Entwicklung willst, solltest du eine Universität wählen. Grundsätzlich kann man zwar auch mit einem Bachelor von der Fachhochschule an eine Universität, es gibt aber häufig Probleme (z.B. weil die Universitäten Vorgaben bezüglich CP in bestimmten Fächern machen). Auch mit einem Master von der Fachhochschule kann man promovieren, allerdings zieht der entsprechende Professor natürlich Studenten vor, die er schon kennt.</a:t>
            </a:r>
          </a:p>
          <a:p>
            <a:endParaRPr lang="de-DE"/>
          </a:p>
          <a:p>
            <a:pPr marL="231115" indent="-231115">
              <a:buAutoNum type="arabicPeriod"/>
            </a:pPr>
            <a:endParaRPr lang="de-DE"/>
          </a:p>
          <a:p>
            <a:pPr fontAlgn="base"/>
            <a:r>
              <a:rPr lang="de-DE" b="1"/>
              <a:t>Vorteile Uni:</a:t>
            </a:r>
            <a:endParaRPr lang="de-DE"/>
          </a:p>
          <a:p>
            <a:pPr fontAlgn="base"/>
            <a:r>
              <a:rPr lang="de-DE"/>
              <a:t>(idealerweise) Vermittlung tiefgreifender Kompetenzen, Probleme jeder Art zu lösen</a:t>
            </a:r>
          </a:p>
          <a:p>
            <a:pPr fontAlgn="base"/>
            <a:r>
              <a:rPr lang="de-DE"/>
              <a:t>Theoretische und wissenschaftlichere Herangehensweise</a:t>
            </a:r>
          </a:p>
          <a:p>
            <a:pPr fontAlgn="base"/>
            <a:r>
              <a:rPr lang="de-DE"/>
              <a:t>Möglichkeit, sich später wissenschaftlich weiter zu qualifizieren (Promotion)</a:t>
            </a:r>
          </a:p>
          <a:p>
            <a:pPr fontAlgn="base"/>
            <a:r>
              <a:rPr lang="de-DE"/>
              <a:t>Größere Freiheiten bei der Kursbelegung</a:t>
            </a:r>
          </a:p>
          <a:p>
            <a:pPr fontAlgn="base"/>
            <a:r>
              <a:rPr lang="de-DE"/>
              <a:t>Viele mögliche</a:t>
            </a:r>
            <a:r>
              <a:rPr lang="de-DE" baseline="0"/>
              <a:t> Arbeitsfelder</a:t>
            </a:r>
            <a:endParaRPr lang="de-DE"/>
          </a:p>
          <a:p>
            <a:pPr fontAlgn="base"/>
            <a:r>
              <a:rPr lang="de-DE"/>
              <a:t> </a:t>
            </a:r>
          </a:p>
          <a:p>
            <a:pPr fontAlgn="base"/>
            <a:r>
              <a:rPr lang="de-DE" b="1"/>
              <a:t>Vorteile FH:</a:t>
            </a:r>
            <a:endParaRPr lang="de-DE"/>
          </a:p>
          <a:p>
            <a:pPr fontAlgn="base"/>
            <a:r>
              <a:rPr lang="de-DE"/>
              <a:t>Vermittlung angewandter Problemlösungskompetenzen</a:t>
            </a:r>
          </a:p>
          <a:p>
            <a:pPr fontAlgn="base"/>
            <a:r>
              <a:rPr lang="de-DE"/>
              <a:t>Praxisnahe Ausbildung für den direkten Berufseinstieg</a:t>
            </a:r>
          </a:p>
          <a:p>
            <a:pPr fontAlgn="base"/>
            <a:r>
              <a:rPr lang="de-DE"/>
              <a:t>Kleinere, überschaubare Einrichtungen</a:t>
            </a:r>
          </a:p>
          <a:p>
            <a:pPr fontAlgn="base"/>
            <a:r>
              <a:rPr lang="de-DE"/>
              <a:t>Vielfältigere Zugangswege zum Studium abseits des Abiturs</a:t>
            </a:r>
          </a:p>
          <a:p>
            <a:pPr fontAlgn="base"/>
            <a:r>
              <a:rPr lang="de-DE"/>
              <a:t>Häufig bessere und für die Anzahl an Studierenden angemessene Ausstattung</a:t>
            </a:r>
          </a:p>
          <a:p>
            <a:pPr fontAlgn="base"/>
            <a:r>
              <a:rPr lang="de-DE"/>
              <a:t>Struktur der Studiums für Anfänger besser und schneller erkennbar</a:t>
            </a:r>
          </a:p>
          <a:p>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41</a:t>
            </a:fld>
            <a:endParaRPr lang="de-DE"/>
          </a:p>
        </p:txBody>
      </p:sp>
    </p:spTree>
    <p:extLst>
      <p:ext uri="{BB962C8B-B14F-4D97-AF65-F5344CB8AC3E}">
        <p14:creationId xmlns:p14="http://schemas.microsoft.com/office/powerpoint/2010/main" val="224671049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933450" y="750888"/>
            <a:ext cx="2963863" cy="2222500"/>
          </a:xfrm>
        </p:spPr>
      </p:sp>
      <p:sp>
        <p:nvSpPr>
          <p:cNvPr id="3" name="Notizenplatzhalter 2"/>
          <p:cNvSpPr>
            <a:spLocks noGrp="1"/>
          </p:cNvSpPr>
          <p:nvPr>
            <p:ph type="body" idx="1"/>
          </p:nvPr>
        </p:nvSpPr>
        <p:spPr>
          <a:xfrm>
            <a:off x="688817" y="3120278"/>
            <a:ext cx="5510530" cy="6148500"/>
          </a:xfrm>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42</a:t>
            </a:fld>
            <a:endParaRPr lang="de-DE"/>
          </a:p>
        </p:txBody>
      </p:sp>
    </p:spTree>
    <p:extLst>
      <p:ext uri="{BB962C8B-B14F-4D97-AF65-F5344CB8AC3E}">
        <p14:creationId xmlns:p14="http://schemas.microsoft.com/office/powerpoint/2010/main" val="15941259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43</a:t>
            </a:fld>
            <a:endParaRPr lang="de-DE"/>
          </a:p>
        </p:txBody>
      </p:sp>
    </p:spTree>
    <p:extLst>
      <p:ext uri="{BB962C8B-B14F-4D97-AF65-F5344CB8AC3E}">
        <p14:creationId xmlns:p14="http://schemas.microsoft.com/office/powerpoint/2010/main" val="323222104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-auf</a:t>
            </a:r>
            <a:r>
              <a:rPr lang="de-DE" baseline="0"/>
              <a:t> jeden Fall, sowie im Studium als auch im Beruf</a:t>
            </a:r>
          </a:p>
          <a:p>
            <a:endParaRPr lang="de-DE" baseline="0"/>
          </a:p>
        </p:txBody>
      </p:sp>
      <p:sp>
        <p:nvSpPr>
          <p:cNvPr id="4" name="Foliennummernplatzhalter 3"/>
          <p:cNvSpPr>
            <a:spLocks noGrp="1"/>
          </p:cNvSpPr>
          <p:nvPr>
            <p:ph type="sldNum" sz="quarter" idx="10"/>
          </p:nvPr>
        </p:nvSpPr>
        <p:spPr/>
        <p:txBody>
          <a:bodyPr/>
          <a:lstStyle/>
          <a:p>
            <a:fld id="{C58EACC2-C27E-4DEC-9E57-C53880CB4A54}" type="slidenum">
              <a:rPr lang="de-DE" smtClean="0"/>
              <a:t>44</a:t>
            </a:fld>
            <a:endParaRPr lang="de-DE"/>
          </a:p>
        </p:txBody>
      </p:sp>
    </p:spTree>
    <p:extLst>
      <p:ext uri="{BB962C8B-B14F-4D97-AF65-F5344CB8AC3E}">
        <p14:creationId xmlns:p14="http://schemas.microsoft.com/office/powerpoint/2010/main" val="128532523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Nahezu unumgänglich</a:t>
            </a:r>
          </a:p>
          <a:p>
            <a:endParaRPr lang="de-DE"/>
          </a:p>
          <a:p>
            <a:r>
              <a:rPr lang="de-DE"/>
              <a:t>-viele</a:t>
            </a:r>
            <a:r>
              <a:rPr lang="de-DE" baseline="0"/>
              <a:t> Möglichkeiten um Erfahrungen im Ausland zu machen</a:t>
            </a:r>
            <a:endParaRPr lang="de-DE"/>
          </a:p>
          <a:p>
            <a:r>
              <a:rPr lang="de-DE"/>
              <a:t>-in Form eines </a:t>
            </a:r>
            <a:r>
              <a:rPr lang="de-DE" b="1"/>
              <a:t>Praktikums</a:t>
            </a:r>
            <a:r>
              <a:rPr lang="de-DE"/>
              <a:t>,</a:t>
            </a:r>
            <a:r>
              <a:rPr lang="de-DE" baseline="0"/>
              <a:t> viele deutsche Firmen haben Standpunkte im Ausland, oft auch außerhalb Europas z.B. in Asien oder Lateinamerika</a:t>
            </a:r>
          </a:p>
          <a:p>
            <a:r>
              <a:rPr lang="de-DE" baseline="0"/>
              <a:t>-in Form eines </a:t>
            </a:r>
            <a:r>
              <a:rPr lang="de-DE" b="1" baseline="0"/>
              <a:t>Auslandssemesters</a:t>
            </a:r>
            <a:r>
              <a:rPr lang="de-DE" baseline="0"/>
              <a:t>, die meisten deutschen Universitäten haben ein sehr breites Angebot an Partneruniversitäten, im Rahmen von Erasmus kann man zwischen vielen europäischen Universitäten wählen, im Rahmen von anderen Förderprogrammen oder einfach über die Hochschulkontakte zu ausländischen Universitäten kann man auch ins außereuropäische Ausland, Angebote bestehen fast überall auf der Welt</a:t>
            </a:r>
          </a:p>
          <a:p>
            <a:r>
              <a:rPr lang="de-DE" baseline="0"/>
              <a:t>-an vielen Unis werden zu dem </a:t>
            </a:r>
            <a:r>
              <a:rPr lang="de-DE" b="1" baseline="0"/>
              <a:t>kostenlose Sprachkurse </a:t>
            </a:r>
            <a:r>
              <a:rPr lang="de-DE" baseline="0"/>
              <a:t>angeboten, um die sprachliche Barriere während des Auslandsaufenthalts zu überbrücken</a:t>
            </a:r>
          </a:p>
          <a:p>
            <a:r>
              <a:rPr lang="de-DE" baseline="0"/>
              <a:t>-</a:t>
            </a:r>
            <a:r>
              <a:rPr lang="de-DE" b="1" baseline="0"/>
              <a:t>Master auf English </a:t>
            </a:r>
            <a:r>
              <a:rPr lang="de-DE" baseline="0"/>
              <a:t>wird an verschiedenen Unis (z.B. TU München) angeboten und teilweise komplett auf englisch umgestellt, dadurch machen auch viele ausländische Studenten ihren Master in Deutschland, wodurch schon im Studium ein </a:t>
            </a:r>
            <a:r>
              <a:rPr lang="de-DE" b="1" baseline="0"/>
              <a:t>internationales Klima </a:t>
            </a:r>
            <a:r>
              <a:rPr lang="de-DE" baseline="0"/>
              <a:t>herrscht</a:t>
            </a:r>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45</a:t>
            </a:fld>
            <a:endParaRPr lang="de-DE"/>
          </a:p>
        </p:txBody>
      </p:sp>
    </p:spTree>
    <p:extLst>
      <p:ext uri="{BB962C8B-B14F-4D97-AF65-F5344CB8AC3E}">
        <p14:creationId xmlns:p14="http://schemas.microsoft.com/office/powerpoint/2010/main" val="299766291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a:t>Bauleistungen sind das größte</a:t>
            </a:r>
            <a:r>
              <a:rPr lang="de-DE" b="1" baseline="0"/>
              <a:t> Exportgut Deutschlands</a:t>
            </a:r>
            <a:br>
              <a:rPr lang="de-DE"/>
            </a:br>
            <a:br>
              <a:rPr lang="de-DE"/>
            </a:br>
            <a:r>
              <a:rPr lang="de-DE"/>
              <a:t>-wie</a:t>
            </a:r>
            <a:r>
              <a:rPr lang="de-DE" baseline="0"/>
              <a:t> oben genannt, haben viele deutsche Firmen Standorte im Ausland</a:t>
            </a:r>
          </a:p>
          <a:p>
            <a:r>
              <a:rPr lang="de-DE" baseline="0"/>
              <a:t>-außerdem sind deutsche Ingenieure hoch angesehen, Ingenieurwesen als Exportgut, ermöglicht einen breiten Arbeitsmarkt, der nicht an Deutschland gebunden ist</a:t>
            </a:r>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46</a:t>
            </a:fld>
            <a:endParaRPr lang="de-DE"/>
          </a:p>
        </p:txBody>
      </p:sp>
    </p:spTree>
    <p:extLst>
      <p:ext uri="{BB962C8B-B14F-4D97-AF65-F5344CB8AC3E}">
        <p14:creationId xmlns:p14="http://schemas.microsoft.com/office/powerpoint/2010/main" val="197114857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47</a:t>
            </a:fld>
            <a:endParaRPr lang="de-DE"/>
          </a:p>
        </p:txBody>
      </p:sp>
    </p:spTree>
    <p:extLst>
      <p:ext uri="{BB962C8B-B14F-4D97-AF65-F5344CB8AC3E}">
        <p14:creationId xmlns:p14="http://schemas.microsoft.com/office/powerpoint/2010/main" val="133834315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defTabSz="924458">
              <a:defRPr/>
            </a:pPr>
            <a:r>
              <a:rPr lang="de-DE"/>
              <a:t>F:</a:t>
            </a:r>
            <a:r>
              <a:rPr lang="de-DE" baseline="0"/>
              <a:t> </a:t>
            </a:r>
            <a:r>
              <a:rPr lang="de-DE"/>
              <a:t>Ja </a:t>
            </a:r>
            <a:r>
              <a:rPr lang="de-DE" err="1"/>
              <a:t>wieviele</a:t>
            </a:r>
            <a:r>
              <a:rPr lang="de-DE"/>
              <a:t> brechen denn wirklich</a:t>
            </a:r>
            <a:r>
              <a:rPr lang="de-DE" baseline="0"/>
              <a:t> ab und wie steht das in Relation zu anderen Studienfächern (?)</a:t>
            </a:r>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48</a:t>
            </a:fld>
            <a:endParaRPr lang="de-DE"/>
          </a:p>
        </p:txBody>
      </p:sp>
    </p:spTree>
    <p:extLst>
      <p:ext uri="{BB962C8B-B14F-4D97-AF65-F5344CB8AC3E}">
        <p14:creationId xmlns:p14="http://schemas.microsoft.com/office/powerpoint/2010/main" val="415177194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http://</a:t>
            </a:r>
            <a:r>
              <a:rPr lang="de-DE" err="1"/>
              <a:t>www.dzhw.eu</a:t>
            </a:r>
            <a:r>
              <a:rPr lang="de-DE"/>
              <a:t>/</a:t>
            </a:r>
            <a:r>
              <a:rPr lang="de-DE" err="1"/>
              <a:t>pdf</a:t>
            </a:r>
            <a:r>
              <a:rPr lang="de-DE"/>
              <a:t>/</a:t>
            </a:r>
            <a:r>
              <a:rPr lang="de-DE" err="1"/>
              <a:t>pub_fh</a:t>
            </a:r>
            <a:r>
              <a:rPr lang="de-DE"/>
              <a:t>/fh-201701.pdf; S.311 + 312</a:t>
            </a:r>
          </a:p>
          <a:p>
            <a:r>
              <a:rPr lang="de-DE"/>
              <a:t>Quelle:</a:t>
            </a:r>
            <a:r>
              <a:rPr lang="de-DE" baseline="0"/>
              <a:t> </a:t>
            </a:r>
            <a:r>
              <a:rPr lang="de-DE" sz="1300"/>
              <a:t>Quelle: </a:t>
            </a:r>
            <a:r>
              <a:rPr lang="de-DE" sz="1300" err="1"/>
              <a:t>Heublein</a:t>
            </a:r>
            <a:r>
              <a:rPr lang="de-DE" sz="1300"/>
              <a:t> / Richter / Schmelzer / Sommer: Die Entwicklung der Studienabbruchsquoten </a:t>
            </a:r>
          </a:p>
          <a:p>
            <a:r>
              <a:rPr lang="de-DE" sz="1300"/>
              <a:t>an den dt. Hochschulen auf der Basis des Absolventenjahrgangs 2012</a:t>
            </a:r>
          </a:p>
          <a:p>
            <a:r>
              <a:rPr lang="de-DE" baseline="0"/>
              <a:t>keine neueren Daten abgreifbar</a:t>
            </a:r>
            <a:br>
              <a:rPr lang="de-DE" baseline="0"/>
            </a:br>
            <a:endParaRPr lang="de-DE" baseline="0"/>
          </a:p>
          <a:p>
            <a:r>
              <a:rPr lang="de-DE" b="1" baseline="0"/>
              <a:t>Deutung</a:t>
            </a:r>
          </a:p>
          <a:p>
            <a:r>
              <a:rPr lang="de-DE" baseline="0"/>
              <a:t>Durchschnitt, dann der Höhe nach sortiert</a:t>
            </a:r>
          </a:p>
          <a:p>
            <a:r>
              <a:rPr lang="de-DE" baseline="0"/>
              <a:t>Konzentriere auf den Vgl. von Ingenieur und Sport</a:t>
            </a:r>
          </a:p>
          <a:p>
            <a:r>
              <a:rPr lang="de-DE" baseline="0"/>
              <a:t>Mathe zuerst Spitzenreiter, im Master jedoch kleine Durchfallquote</a:t>
            </a:r>
          </a:p>
          <a:p>
            <a:r>
              <a:rPr lang="de-DE" b="1" baseline="0"/>
              <a:t>FH brechen weniger ab</a:t>
            </a:r>
            <a:r>
              <a:rPr lang="de-DE" baseline="0"/>
              <a:t>, es scheint einfacher zu sein.</a:t>
            </a:r>
          </a:p>
          <a:p>
            <a:endParaRPr lang="de-DE" baseline="0"/>
          </a:p>
          <a:p>
            <a:r>
              <a:rPr lang="de-DE" baseline="0"/>
              <a:t>Anmerkungen:</a:t>
            </a:r>
          </a:p>
          <a:p>
            <a:endParaRPr lang="de-DE" baseline="0"/>
          </a:p>
          <a:p>
            <a:r>
              <a:rPr lang="de-DE" baseline="0"/>
              <a:t>- Vorauswahl im </a:t>
            </a:r>
            <a:r>
              <a:rPr lang="de-DE" b="1" baseline="0"/>
              <a:t>Internen Auswahlverfahren der Hochschulen </a:t>
            </a:r>
            <a:r>
              <a:rPr lang="de-DE" baseline="0"/>
              <a:t>entscheidend für die </a:t>
            </a:r>
            <a:r>
              <a:rPr lang="de-DE" baseline="0" err="1"/>
              <a:t>Durchfallsquote</a:t>
            </a:r>
            <a:r>
              <a:rPr lang="de-DE" baseline="0"/>
              <a:t> </a:t>
            </a:r>
            <a:br>
              <a:rPr lang="de-DE" baseline="0"/>
            </a:br>
            <a:r>
              <a:rPr lang="de-DE" baseline="0"/>
              <a:t>   (Test für Medizinische Studiengänge, Immatrikulationsvoraussetzungen etc.)</a:t>
            </a:r>
          </a:p>
          <a:p>
            <a:r>
              <a:rPr lang="de-DE" baseline="0"/>
              <a:t>   TUM verwendet ein Punktesystem, wobei man bei Erreichen der Mindestpunktzahl eine automatisch generierte Bestätigung / Zusage innerhalb von 45 min nach der Online-Bewerbung bekommt</a:t>
            </a:r>
          </a:p>
          <a:p>
            <a:r>
              <a:rPr lang="de-DE" baseline="0"/>
              <a:t>- </a:t>
            </a:r>
            <a:r>
              <a:rPr lang="de-DE" b="1"/>
              <a:t>Bauingenieur ist nicht die schwierigste</a:t>
            </a:r>
            <a:r>
              <a:rPr lang="de-DE" b="1" baseline="0"/>
              <a:t> Ingenieurswissenschaft </a:t>
            </a:r>
            <a:r>
              <a:rPr lang="de-DE" baseline="0"/>
              <a:t>(Maschinenbau und </a:t>
            </a:r>
            <a:r>
              <a:rPr lang="de-DE" baseline="0" err="1"/>
              <a:t>Eletkro</a:t>
            </a:r>
            <a:r>
              <a:rPr lang="de-DE" baseline="0"/>
              <a:t>-Ingenieur)</a:t>
            </a:r>
            <a:endParaRPr lang="en-CA"/>
          </a:p>
          <a:p>
            <a:endParaRPr lang="de-DE"/>
          </a:p>
          <a:p>
            <a:r>
              <a:rPr lang="de-DE" baseline="0"/>
              <a:t> </a:t>
            </a:r>
            <a:endParaRPr lang="en-CA"/>
          </a:p>
          <a:p>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49</a:t>
            </a:fld>
            <a:endParaRPr lang="de-DE"/>
          </a:p>
        </p:txBody>
      </p:sp>
    </p:spTree>
    <p:extLst>
      <p:ext uri="{BB962C8B-B14F-4D97-AF65-F5344CB8AC3E}">
        <p14:creationId xmlns:p14="http://schemas.microsoft.com/office/powerpoint/2010/main" val="20326352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Motive für den Studienabbruch (generell):</a:t>
            </a:r>
          </a:p>
          <a:p>
            <a:r>
              <a:rPr lang="de-DE"/>
              <a:t>Basis:</a:t>
            </a:r>
            <a:r>
              <a:rPr lang="de-DE" baseline="0"/>
              <a:t> Befragung der Studienabbrecher 2008</a:t>
            </a:r>
          </a:p>
          <a:p>
            <a:endParaRPr lang="de-DE" baseline="0"/>
          </a:p>
          <a:p>
            <a:r>
              <a:rPr lang="de-DE" b="1" baseline="0"/>
              <a:t>2/3 nicht leistungsbezogen (!)</a:t>
            </a:r>
          </a:p>
          <a:p>
            <a:endParaRPr lang="de-DE"/>
          </a:p>
          <a:p>
            <a:pPr defTabSz="974195">
              <a:defRPr/>
            </a:pPr>
            <a:r>
              <a:rPr lang="de-DE"/>
              <a:t>19 % -</a:t>
            </a:r>
            <a:r>
              <a:rPr lang="de-DE" baseline="0"/>
              <a:t> finanzielle Probleme</a:t>
            </a:r>
          </a:p>
          <a:p>
            <a:pPr defTabSz="974195">
              <a:defRPr/>
            </a:pPr>
            <a:r>
              <a:rPr lang="de-DE" baseline="0"/>
              <a:t>18 % - </a:t>
            </a:r>
            <a:r>
              <a:rPr lang="de-DE" b="1" baseline="0"/>
              <a:t>„mangelnde Studienmotivation“</a:t>
            </a:r>
          </a:p>
          <a:p>
            <a:pPr defTabSz="974195">
              <a:defRPr/>
            </a:pPr>
            <a:endParaRPr lang="de-DE" b="1" baseline="0"/>
          </a:p>
          <a:p>
            <a:pPr defTabSz="974195">
              <a:defRPr/>
            </a:pPr>
            <a:r>
              <a:rPr lang="de-DE" baseline="0"/>
              <a:t>12 % - Studienbedingungen</a:t>
            </a:r>
          </a:p>
          <a:p>
            <a:pPr defTabSz="974195">
              <a:defRPr/>
            </a:pPr>
            <a:r>
              <a:rPr lang="de-DE" baseline="0"/>
              <a:t>10% - berufliche Neuorientierung</a:t>
            </a:r>
          </a:p>
          <a:p>
            <a:r>
              <a:rPr lang="de-DE" baseline="0"/>
              <a:t>7 % - familiäre Probleme</a:t>
            </a:r>
          </a:p>
          <a:p>
            <a:r>
              <a:rPr lang="de-DE" baseline="0"/>
              <a:t>4 % - Krankheit</a:t>
            </a:r>
          </a:p>
          <a:p>
            <a:pPr defTabSz="974195">
              <a:defRPr/>
            </a:pPr>
            <a:endParaRPr lang="de-DE" baseline="0"/>
          </a:p>
          <a:p>
            <a:pPr defTabSz="974195">
              <a:defRPr/>
            </a:pPr>
            <a:endParaRPr lang="de-DE" baseline="0"/>
          </a:p>
          <a:p>
            <a:pPr defTabSz="974195">
              <a:defRPr/>
            </a:pPr>
            <a:r>
              <a:rPr lang="de-DE" baseline="0"/>
              <a:t>20 % - Leistungsprobleme</a:t>
            </a:r>
          </a:p>
          <a:p>
            <a:pPr defTabSz="974195">
              <a:defRPr/>
            </a:pPr>
            <a:r>
              <a:rPr lang="de-DE" baseline="0"/>
              <a:t>11 % - Prüfungsversagen</a:t>
            </a:r>
          </a:p>
          <a:p>
            <a:endParaRPr lang="en-CA"/>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50</a:t>
            </a:fld>
            <a:endParaRPr lang="de-DE"/>
          </a:p>
        </p:txBody>
      </p:sp>
    </p:spTree>
    <p:extLst>
      <p:ext uri="{BB962C8B-B14F-4D97-AF65-F5344CB8AC3E}">
        <p14:creationId xmlns:p14="http://schemas.microsoft.com/office/powerpoint/2010/main" val="304582572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51</a:t>
            </a:fld>
            <a:endParaRPr lang="de-DE"/>
          </a:p>
        </p:txBody>
      </p:sp>
    </p:spTree>
    <p:extLst>
      <p:ext uri="{BB962C8B-B14F-4D97-AF65-F5344CB8AC3E}">
        <p14:creationId xmlns:p14="http://schemas.microsoft.com/office/powerpoint/2010/main" val="386386258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Der </a:t>
            </a:r>
            <a:r>
              <a:rPr lang="de-DE" i="1"/>
              <a:t>Bologna Prozess</a:t>
            </a:r>
            <a:r>
              <a:rPr lang="de-DE"/>
              <a:t>, Europaweit</a:t>
            </a:r>
            <a:r>
              <a:rPr lang="de-DE" baseline="0"/>
              <a:t> einheitliches System</a:t>
            </a:r>
          </a:p>
          <a:p>
            <a:r>
              <a:rPr lang="de-DE" baseline="0"/>
              <a:t>+ einfacher Wechsel und Austausch</a:t>
            </a:r>
          </a:p>
          <a:p>
            <a:pPr marL="171450" indent="-171450">
              <a:buFontTx/>
              <a:buChar char="-"/>
            </a:pPr>
            <a:r>
              <a:rPr lang="de-DE" baseline="0"/>
              <a:t>Vereinheitlichung der Titel, Deutschland verliert Markenzeichen „Dipl.-Ing.“</a:t>
            </a:r>
          </a:p>
          <a:p>
            <a:pPr marL="171450" indent="-171450">
              <a:buFontTx/>
              <a:buChar char="-"/>
            </a:pPr>
            <a:r>
              <a:rPr lang="de-DE" baseline="0"/>
              <a:t>Ein Studium, das früher einmal 5-6 Jahre gedauert hat, kann nicht in 3 Jahren abgeleistet werden </a:t>
            </a:r>
          </a:p>
          <a:p>
            <a:endParaRPr lang="de-DE" baseline="0"/>
          </a:p>
          <a:p>
            <a:r>
              <a:rPr lang="de-DE"/>
              <a:t>Handwerkliches</a:t>
            </a:r>
            <a:r>
              <a:rPr lang="de-DE" baseline="0"/>
              <a:t> Praktikum </a:t>
            </a:r>
          </a:p>
          <a:p>
            <a:pPr marL="171450" indent="-171450">
              <a:buFontTx/>
              <a:buChar char="-"/>
            </a:pPr>
            <a:r>
              <a:rPr lang="de-DE" baseline="0"/>
              <a:t>auf der Baustelle</a:t>
            </a:r>
          </a:p>
          <a:p>
            <a:pPr marL="171450" indent="-171450">
              <a:buFontTx/>
              <a:buChar char="-"/>
            </a:pPr>
            <a:r>
              <a:rPr lang="de-DE" baseline="0"/>
              <a:t>Sollte vor Studienantritt geleistet werden, damit man Ferien zur Erholung hat</a:t>
            </a:r>
          </a:p>
          <a:p>
            <a:pPr marL="171450" indent="-171450">
              <a:buFontTx/>
              <a:buChar char="-"/>
            </a:pPr>
            <a:endParaRPr lang="de-DE" baseline="0"/>
          </a:p>
          <a:p>
            <a:pPr marL="0" indent="0">
              <a:buFontTx/>
              <a:buNone/>
            </a:pPr>
            <a:r>
              <a:rPr lang="de-DE" baseline="0"/>
              <a:t>Regelstudienzeit </a:t>
            </a:r>
          </a:p>
          <a:p>
            <a:pPr marL="171450" indent="-171450">
              <a:buFontTx/>
              <a:buChar char="-"/>
            </a:pPr>
            <a:r>
              <a:rPr lang="de-DE" baseline="0"/>
              <a:t>Bachelor 3 Jahre + maximal 1 Jahr</a:t>
            </a:r>
          </a:p>
          <a:p>
            <a:pPr marL="171450" indent="-171450">
              <a:buFontTx/>
              <a:buChar char="-"/>
            </a:pPr>
            <a:r>
              <a:rPr lang="de-DE" baseline="0"/>
              <a:t>Master 2 Jahre + maximal 1 Jahr</a:t>
            </a:r>
          </a:p>
          <a:p>
            <a:pPr marL="171450" indent="-171450">
              <a:buFontTx/>
              <a:buChar char="-"/>
            </a:pPr>
            <a:r>
              <a:rPr lang="de-DE" baseline="0"/>
              <a:t>Urlaubssemester maximal 2 Semester für Praktika</a:t>
            </a:r>
          </a:p>
          <a:p>
            <a:pPr marL="0" indent="0">
              <a:buFontTx/>
              <a:buNone/>
            </a:pPr>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52</a:t>
            </a:fld>
            <a:endParaRPr lang="de-DE"/>
          </a:p>
        </p:txBody>
      </p:sp>
    </p:spTree>
    <p:extLst>
      <p:ext uri="{BB962C8B-B14F-4D97-AF65-F5344CB8AC3E}">
        <p14:creationId xmlns:p14="http://schemas.microsoft.com/office/powerpoint/2010/main" val="19092649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-ja, allerdings</a:t>
            </a:r>
            <a:r>
              <a:rPr lang="de-DE" baseline="0"/>
              <a:t> nicht Vollzeit</a:t>
            </a:r>
          </a:p>
          <a:p>
            <a:r>
              <a:rPr lang="de-DE" baseline="0"/>
              <a:t>-Studium ist gerade während der </a:t>
            </a:r>
            <a:r>
              <a:rPr lang="de-DE" b="1" baseline="0"/>
              <a:t>Prüfungszeit ein Vollzeitjob</a:t>
            </a:r>
          </a:p>
          <a:p>
            <a:r>
              <a:rPr lang="de-DE" baseline="0"/>
              <a:t>-die meisten Studenten haben aber einen Studentenjob, indem sie zwischen </a:t>
            </a:r>
            <a:r>
              <a:rPr lang="de-DE" b="1" baseline="0"/>
              <a:t>6-20 Stunden pro Woche </a:t>
            </a:r>
            <a:r>
              <a:rPr lang="de-DE" baseline="0"/>
              <a:t>arbeiten</a:t>
            </a:r>
          </a:p>
          <a:p>
            <a:r>
              <a:rPr lang="de-DE" baseline="0"/>
              <a:t>-wie viel man arbeitet, ist natürlich auch davon abhängig, wie schnell man studieren will, ob in Regelstudienzeit oder ein zwei Semester mehr</a:t>
            </a:r>
          </a:p>
          <a:p>
            <a:r>
              <a:rPr lang="de-DE" baseline="0"/>
              <a:t>-beliebt sind vor allem </a:t>
            </a:r>
            <a:r>
              <a:rPr lang="de-DE" b="1" baseline="0"/>
              <a:t>Hiwi-Stellen</a:t>
            </a:r>
            <a:r>
              <a:rPr lang="de-DE" baseline="0"/>
              <a:t> (wissenschaftliche Hilfskraft) oder Werkstudenten Tätigkeiten, da man dort schon praktische Erfahrungen sammeln kann und Berufsfelder kennenlernt, außerdem haben Lehrstühle und Firmen auch immer Verständnis, wenn die Prüfungsphase ansteht und man weniger arbeiten möchte</a:t>
            </a:r>
          </a:p>
          <a:p>
            <a:r>
              <a:rPr lang="de-DE" baseline="0"/>
              <a:t>-viele arbeiten aber auch in,</a:t>
            </a:r>
            <a:r>
              <a:rPr lang="de-DE" b="1" baseline="0"/>
              <a:t> Restaurants, Cafés oder Supermärkten,</a:t>
            </a:r>
            <a:r>
              <a:rPr lang="de-DE" baseline="0"/>
              <a:t> geben Nachhilfe oder sind Babysitter, je nachdem wo man am meisten Lust drauf hat</a:t>
            </a:r>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53</a:t>
            </a:fld>
            <a:endParaRPr lang="de-DE"/>
          </a:p>
        </p:txBody>
      </p:sp>
    </p:spTree>
    <p:extLst>
      <p:ext uri="{BB962C8B-B14F-4D97-AF65-F5344CB8AC3E}">
        <p14:creationId xmlns:p14="http://schemas.microsoft.com/office/powerpoint/2010/main" val="110203803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54</a:t>
            </a:fld>
            <a:endParaRPr lang="de-DE"/>
          </a:p>
        </p:txBody>
      </p:sp>
    </p:spTree>
    <p:extLst>
      <p:ext uri="{BB962C8B-B14F-4D97-AF65-F5344CB8AC3E}">
        <p14:creationId xmlns:p14="http://schemas.microsoft.com/office/powerpoint/2010/main" val="188243501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a:t>
            </a:r>
            <a:r>
              <a:rPr lang="de-DE" i="1"/>
              <a:t>Wir haben uns einfach mal reingesetzt und GAR</a:t>
            </a:r>
            <a:r>
              <a:rPr lang="de-DE" i="1" baseline="0"/>
              <a:t> nix verstanden</a:t>
            </a:r>
            <a:r>
              <a:rPr lang="de-DE" baseline="0"/>
              <a:t>!“</a:t>
            </a:r>
          </a:p>
          <a:p>
            <a:r>
              <a:rPr lang="de-DE" baseline="0"/>
              <a:t>Das macht keinen Sinn.</a:t>
            </a:r>
          </a:p>
          <a:p>
            <a:endParaRPr lang="de-DE" baseline="0"/>
          </a:p>
          <a:p>
            <a:r>
              <a:rPr lang="de-DE" baseline="0"/>
              <a:t>Optionen:</a:t>
            </a:r>
          </a:p>
          <a:p>
            <a:pPr marL="173336" indent="-173336">
              <a:buFontTx/>
              <a:buChar char="-"/>
            </a:pPr>
            <a:r>
              <a:rPr lang="de-DE" baseline="0"/>
              <a:t>Mit einem Geschwister / Freund / Bekannten mitgehen ja aber nicht zu fortgeschrittenen Kursen</a:t>
            </a:r>
          </a:p>
          <a:p>
            <a:pPr marL="173336" indent="-173336">
              <a:buFontTx/>
              <a:buChar char="-"/>
            </a:pPr>
            <a:r>
              <a:rPr lang="de-DE" baseline="0"/>
              <a:t>Schülerinformationstage / Tag der offenen Tür nutzen</a:t>
            </a:r>
          </a:p>
          <a:p>
            <a:pPr marL="173336" indent="-173336">
              <a:buFontTx/>
              <a:buChar char="-"/>
            </a:pPr>
            <a:r>
              <a:rPr lang="de-DE" baseline="0">
                <a:solidFill>
                  <a:srgbClr val="FF0000"/>
                </a:solidFill>
              </a:rPr>
              <a:t>Kennenlernen vor Ort (???)</a:t>
            </a:r>
            <a:br>
              <a:rPr lang="de-DE" baseline="0"/>
            </a:br>
            <a:endParaRPr lang="de-DE" baseline="0"/>
          </a:p>
          <a:p>
            <a:r>
              <a:rPr lang="de-DE" baseline="0"/>
              <a:t> </a:t>
            </a:r>
          </a:p>
        </p:txBody>
      </p:sp>
      <p:sp>
        <p:nvSpPr>
          <p:cNvPr id="4" name="Foliennummernplatzhalter 3"/>
          <p:cNvSpPr>
            <a:spLocks noGrp="1"/>
          </p:cNvSpPr>
          <p:nvPr>
            <p:ph type="sldNum" sz="quarter" idx="10"/>
          </p:nvPr>
        </p:nvSpPr>
        <p:spPr/>
        <p:txBody>
          <a:bodyPr/>
          <a:lstStyle/>
          <a:p>
            <a:fld id="{C58EACC2-C27E-4DEC-9E57-C53880CB4A54}" type="slidenum">
              <a:rPr lang="de-DE" smtClean="0"/>
              <a:t>55</a:t>
            </a:fld>
            <a:endParaRPr lang="de-DE"/>
          </a:p>
        </p:txBody>
      </p:sp>
    </p:spTree>
    <p:extLst>
      <p:ext uri="{BB962C8B-B14F-4D97-AF65-F5344CB8AC3E}">
        <p14:creationId xmlns:p14="http://schemas.microsoft.com/office/powerpoint/2010/main" val="313241924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a:t>„Wann</a:t>
            </a:r>
            <a:r>
              <a:rPr lang="de-DE" b="1" baseline="0"/>
              <a:t> muss man sich denn festlegen?“</a:t>
            </a:r>
          </a:p>
          <a:p>
            <a:br>
              <a:rPr lang="de-DE" baseline="0"/>
            </a:br>
            <a:r>
              <a:rPr lang="de-DE" baseline="0"/>
              <a:t>Nicht vor dem Master</a:t>
            </a:r>
          </a:p>
          <a:p>
            <a:r>
              <a:rPr lang="de-DE" baseline="0"/>
              <a:t>Selbst danach sind Übergänge oder Entwicklungen möglich</a:t>
            </a:r>
          </a:p>
          <a:p>
            <a:endParaRPr lang="en-CA"/>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56</a:t>
            </a:fld>
            <a:endParaRPr lang="de-DE"/>
          </a:p>
        </p:txBody>
      </p:sp>
    </p:spTree>
    <p:extLst>
      <p:ext uri="{BB962C8B-B14F-4D97-AF65-F5344CB8AC3E}">
        <p14:creationId xmlns:p14="http://schemas.microsoft.com/office/powerpoint/2010/main" val="156625558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57</a:t>
            </a:fld>
            <a:endParaRPr lang="de-DE"/>
          </a:p>
        </p:txBody>
      </p:sp>
    </p:spTree>
    <p:extLst>
      <p:ext uri="{BB962C8B-B14F-4D97-AF65-F5344CB8AC3E}">
        <p14:creationId xmlns:p14="http://schemas.microsoft.com/office/powerpoint/2010/main" val="357775566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58</a:t>
            </a:fld>
            <a:endParaRPr lang="de-DE"/>
          </a:p>
        </p:txBody>
      </p:sp>
    </p:spTree>
    <p:extLst>
      <p:ext uri="{BB962C8B-B14F-4D97-AF65-F5344CB8AC3E}">
        <p14:creationId xmlns:p14="http://schemas.microsoft.com/office/powerpoint/2010/main" val="166285861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Speziell</a:t>
            </a:r>
            <a:r>
              <a:rPr lang="de-DE" baseline="0"/>
              <a:t> für TUM</a:t>
            </a:r>
          </a:p>
          <a:p>
            <a:endParaRPr lang="de-DE" baseline="0"/>
          </a:p>
          <a:p>
            <a:r>
              <a:rPr lang="de-DE" baseline="0"/>
              <a:t>Bsp.: Viele Bauingenieur sind </a:t>
            </a:r>
            <a:r>
              <a:rPr lang="de-DE" b="1" baseline="0"/>
              <a:t>Bürgermeister</a:t>
            </a:r>
            <a:r>
              <a:rPr lang="de-DE" baseline="0"/>
              <a:t> (!)</a:t>
            </a:r>
          </a:p>
          <a:p>
            <a:r>
              <a:rPr lang="de-DE" baseline="0"/>
              <a:t>Idealer Ausbildung in Verbindung mit Politischem Geschehen</a:t>
            </a:r>
            <a:endParaRPr lang="en-CA"/>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59</a:t>
            </a:fld>
            <a:endParaRPr lang="de-DE"/>
          </a:p>
        </p:txBody>
      </p:sp>
    </p:spTree>
    <p:extLst>
      <p:ext uri="{BB962C8B-B14F-4D97-AF65-F5344CB8AC3E}">
        <p14:creationId xmlns:p14="http://schemas.microsoft.com/office/powerpoint/2010/main" val="275496802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60</a:t>
            </a:fld>
            <a:endParaRPr lang="de-DE"/>
          </a:p>
        </p:txBody>
      </p:sp>
    </p:spTree>
    <p:extLst>
      <p:ext uri="{BB962C8B-B14F-4D97-AF65-F5344CB8AC3E}">
        <p14:creationId xmlns:p14="http://schemas.microsoft.com/office/powerpoint/2010/main" val="257569660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61</a:t>
            </a:fld>
            <a:endParaRPr lang="de-DE"/>
          </a:p>
        </p:txBody>
      </p:sp>
    </p:spTree>
    <p:extLst>
      <p:ext uri="{BB962C8B-B14F-4D97-AF65-F5344CB8AC3E}">
        <p14:creationId xmlns:p14="http://schemas.microsoft.com/office/powerpoint/2010/main" val="335099719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62</a:t>
            </a:fld>
            <a:endParaRPr lang="de-DE"/>
          </a:p>
        </p:txBody>
      </p:sp>
    </p:spTree>
    <p:extLst>
      <p:ext uri="{BB962C8B-B14F-4D97-AF65-F5344CB8AC3E}">
        <p14:creationId xmlns:p14="http://schemas.microsoft.com/office/powerpoint/2010/main" val="422036189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63</a:t>
            </a:fld>
            <a:endParaRPr lang="de-DE"/>
          </a:p>
        </p:txBody>
      </p:sp>
    </p:spTree>
    <p:extLst>
      <p:ext uri="{BB962C8B-B14F-4D97-AF65-F5344CB8AC3E}">
        <p14:creationId xmlns:p14="http://schemas.microsoft.com/office/powerpoint/2010/main" val="20944189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64</a:t>
            </a:fld>
            <a:endParaRPr lang="de-DE"/>
          </a:p>
        </p:txBody>
      </p:sp>
    </p:spTree>
    <p:extLst>
      <p:ext uri="{BB962C8B-B14F-4D97-AF65-F5344CB8AC3E}">
        <p14:creationId xmlns:p14="http://schemas.microsoft.com/office/powerpoint/2010/main" val="383865826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izenplatzhalter 2"/>
          <p:cNvSpPr>
            <a:spLocks noGrp="1"/>
          </p:cNvSpPr>
          <p:nvPr>
            <p:ph type="body" idx="1"/>
          </p:nvPr>
        </p:nvSpPr>
        <p:spPr>
          <a:xfrm>
            <a:off x="688817" y="212780"/>
            <a:ext cx="5510530" cy="9055998"/>
          </a:xfrm>
        </p:spPr>
        <p:txBody>
          <a:bodyPr/>
          <a:lstStyle/>
          <a:p>
            <a:r>
              <a:rPr lang="en-CA" sz="900" b="1" u="sng" err="1"/>
              <a:t>Einleitung</a:t>
            </a:r>
            <a:endParaRPr lang="en-CA" sz="900" b="1" u="sng"/>
          </a:p>
          <a:p>
            <a:endParaRPr lang="en-CA" sz="900"/>
          </a:p>
          <a:p>
            <a:pPr marL="173336" indent="-173336">
              <a:buFontTx/>
              <a:buChar char="-"/>
            </a:pPr>
            <a:r>
              <a:rPr lang="en-CA" sz="900" err="1"/>
              <a:t>Jeder</a:t>
            </a:r>
            <a:r>
              <a:rPr lang="en-CA" sz="900"/>
              <a:t> </a:t>
            </a:r>
            <a:r>
              <a:rPr lang="en-CA" sz="900" err="1"/>
              <a:t>dritte</a:t>
            </a:r>
            <a:r>
              <a:rPr lang="en-CA" sz="900"/>
              <a:t> Chef </a:t>
            </a:r>
            <a:r>
              <a:rPr lang="en-CA" sz="900" err="1"/>
              <a:t>eines</a:t>
            </a:r>
            <a:r>
              <a:rPr lang="en-CA" sz="900"/>
              <a:t> DAX </a:t>
            </a:r>
            <a:r>
              <a:rPr lang="en-CA" sz="900" err="1"/>
              <a:t>Konzern</a:t>
            </a:r>
            <a:r>
              <a:rPr lang="en-CA" sz="900"/>
              <a:t> </a:t>
            </a:r>
            <a:r>
              <a:rPr lang="en-CA" sz="900" err="1"/>
              <a:t>ist</a:t>
            </a:r>
            <a:r>
              <a:rPr lang="en-CA" sz="900"/>
              <a:t> </a:t>
            </a:r>
            <a:r>
              <a:rPr lang="en-CA" sz="900" err="1"/>
              <a:t>ein</a:t>
            </a:r>
            <a:r>
              <a:rPr lang="en-CA" sz="900"/>
              <a:t> </a:t>
            </a:r>
            <a:r>
              <a:rPr lang="en-CA" sz="900" err="1"/>
              <a:t>elernter</a:t>
            </a:r>
            <a:r>
              <a:rPr lang="en-CA" sz="900"/>
              <a:t> </a:t>
            </a:r>
            <a:r>
              <a:rPr lang="en-CA" sz="900" err="1"/>
              <a:t>Techniker</a:t>
            </a:r>
            <a:endParaRPr lang="en-CA" sz="900"/>
          </a:p>
          <a:p>
            <a:pPr marL="173336" indent="-173336">
              <a:buFontTx/>
              <a:buChar char="-"/>
            </a:pPr>
            <a:r>
              <a:rPr lang="en-CA" sz="900" err="1"/>
              <a:t>Jeder</a:t>
            </a:r>
            <a:r>
              <a:rPr lang="en-CA" sz="900"/>
              <a:t> </a:t>
            </a:r>
            <a:r>
              <a:rPr lang="en-CA" sz="900" err="1"/>
              <a:t>zweite</a:t>
            </a:r>
            <a:r>
              <a:rPr lang="en-CA" sz="900"/>
              <a:t> deutsche </a:t>
            </a:r>
            <a:r>
              <a:rPr lang="en-CA" sz="900" err="1"/>
              <a:t>Industrieunternehmer</a:t>
            </a:r>
            <a:r>
              <a:rPr lang="en-CA" sz="900"/>
              <a:t> hat </a:t>
            </a:r>
            <a:r>
              <a:rPr lang="en-CA" sz="900" err="1"/>
              <a:t>ein</a:t>
            </a:r>
            <a:r>
              <a:rPr lang="en-CA" sz="900"/>
              <a:t> </a:t>
            </a:r>
            <a:r>
              <a:rPr lang="en-CA" sz="900" err="1"/>
              <a:t>Ingenieursstudium</a:t>
            </a:r>
            <a:r>
              <a:rPr lang="en-CA" sz="900"/>
              <a:t> </a:t>
            </a:r>
            <a:r>
              <a:rPr lang="en-CA" sz="900" err="1"/>
              <a:t>abgeschlossen</a:t>
            </a:r>
            <a:endParaRPr lang="en-CA" sz="900"/>
          </a:p>
          <a:p>
            <a:pPr marL="173336" indent="-173336">
              <a:buFontTx/>
              <a:buChar char="-"/>
            </a:pPr>
            <a:r>
              <a:rPr lang="en-CA" sz="900" err="1"/>
              <a:t>Nur</a:t>
            </a:r>
            <a:r>
              <a:rPr lang="en-CA" sz="900"/>
              <a:t> </a:t>
            </a:r>
            <a:r>
              <a:rPr lang="en-CA" sz="900" err="1"/>
              <a:t>etwa</a:t>
            </a:r>
            <a:r>
              <a:rPr lang="en-CA" sz="900"/>
              <a:t> die </a:t>
            </a:r>
            <a:r>
              <a:rPr lang="en-CA" sz="900" err="1"/>
              <a:t>Hälfte</a:t>
            </a:r>
            <a:r>
              <a:rPr lang="en-CA" sz="900"/>
              <a:t> </a:t>
            </a:r>
            <a:r>
              <a:rPr lang="en-CA" sz="900" err="1"/>
              <a:t>aller</a:t>
            </a:r>
            <a:r>
              <a:rPr lang="en-CA" sz="900"/>
              <a:t> </a:t>
            </a:r>
            <a:r>
              <a:rPr lang="en-CA" sz="900" err="1"/>
              <a:t>Absolventen</a:t>
            </a:r>
            <a:r>
              <a:rPr lang="en-CA" sz="900"/>
              <a:t> </a:t>
            </a:r>
            <a:r>
              <a:rPr lang="en-CA" sz="900" err="1"/>
              <a:t>üben</a:t>
            </a:r>
            <a:r>
              <a:rPr lang="en-CA" sz="900"/>
              <a:t> </a:t>
            </a:r>
            <a:r>
              <a:rPr lang="en-CA" sz="900" err="1"/>
              <a:t>traditionelle</a:t>
            </a:r>
            <a:r>
              <a:rPr lang="en-CA" sz="900"/>
              <a:t> </a:t>
            </a:r>
            <a:r>
              <a:rPr lang="en-CA" sz="900" err="1"/>
              <a:t>Ingnieurstätigkeit</a:t>
            </a:r>
            <a:r>
              <a:rPr lang="en-CA" sz="900"/>
              <a:t> </a:t>
            </a:r>
            <a:r>
              <a:rPr lang="en-CA" sz="900" err="1"/>
              <a:t>aus</a:t>
            </a:r>
            <a:r>
              <a:rPr lang="en-CA" sz="900"/>
              <a:t>, und der Rest (?) …</a:t>
            </a:r>
            <a:br>
              <a:rPr lang="en-CA" sz="900"/>
            </a:br>
            <a:endParaRPr lang="en-CA" sz="900"/>
          </a:p>
          <a:p>
            <a:r>
              <a:rPr lang="en-CA" sz="900" b="1" u="sng" err="1"/>
              <a:t>Fallbeispiele</a:t>
            </a:r>
            <a:endParaRPr lang="en-CA" sz="900" b="1" u="sng"/>
          </a:p>
          <a:p>
            <a:endParaRPr lang="en-CA" sz="900"/>
          </a:p>
          <a:p>
            <a:r>
              <a:rPr lang="en-CA" sz="900" b="1" err="1"/>
              <a:t>Maschinenbau</a:t>
            </a:r>
            <a:br>
              <a:rPr lang="en-CA" sz="900"/>
            </a:br>
            <a:r>
              <a:rPr lang="en-CA" sz="900"/>
              <a:t>VW, Wolfsburg</a:t>
            </a:r>
          </a:p>
          <a:p>
            <a:pPr defTabSz="924458">
              <a:defRPr/>
            </a:pPr>
            <a:r>
              <a:rPr lang="en-CA" sz="900"/>
              <a:t>- Carl Hahn (</a:t>
            </a:r>
            <a:r>
              <a:rPr lang="en-CA" sz="900" err="1"/>
              <a:t>Ökonom</a:t>
            </a:r>
            <a:r>
              <a:rPr lang="en-CA" sz="900"/>
              <a:t>) – </a:t>
            </a:r>
            <a:r>
              <a:rPr lang="en-CA" sz="900" err="1"/>
              <a:t>Abdriften</a:t>
            </a:r>
            <a:r>
              <a:rPr lang="en-CA" sz="900"/>
              <a:t> in rote </a:t>
            </a:r>
            <a:r>
              <a:rPr lang="en-CA" sz="900" err="1"/>
              <a:t>Zahlen</a:t>
            </a:r>
            <a:br>
              <a:rPr lang="en-CA" sz="900"/>
            </a:br>
            <a:r>
              <a:rPr lang="en-CA" sz="900" err="1"/>
              <a:t>seit</a:t>
            </a:r>
            <a:r>
              <a:rPr lang="en-CA" sz="900"/>
              <a:t> 1990  </a:t>
            </a:r>
            <a:r>
              <a:rPr lang="en-CA" sz="900" err="1"/>
              <a:t>Ingenieure</a:t>
            </a:r>
            <a:r>
              <a:rPr lang="en-CA" sz="900"/>
              <a:t> </a:t>
            </a:r>
            <a:r>
              <a:rPr lang="en-CA" sz="900" err="1"/>
              <a:t>als</a:t>
            </a:r>
            <a:r>
              <a:rPr lang="en-CA" sz="900"/>
              <a:t> </a:t>
            </a:r>
            <a:r>
              <a:rPr lang="en-CA" sz="900" err="1"/>
              <a:t>Führungskraft</a:t>
            </a:r>
            <a:endParaRPr lang="en-CA" sz="900"/>
          </a:p>
          <a:p>
            <a:pPr defTabSz="924458">
              <a:defRPr/>
            </a:pPr>
            <a:r>
              <a:rPr lang="de-DE" sz="900"/>
              <a:t>- Ferdinand von Piëch </a:t>
            </a:r>
          </a:p>
          <a:p>
            <a:pPr defTabSz="924458">
              <a:defRPr/>
            </a:pPr>
            <a:r>
              <a:rPr lang="de-DE" sz="900"/>
              <a:t>- Bernd Pischetsrieder und </a:t>
            </a:r>
          </a:p>
          <a:p>
            <a:pPr defTabSz="924458">
              <a:defRPr/>
            </a:pPr>
            <a:r>
              <a:rPr lang="de-DE" sz="900"/>
              <a:t>- Martin Winterkorn</a:t>
            </a:r>
          </a:p>
          <a:p>
            <a:pPr defTabSz="924458">
              <a:defRPr/>
            </a:pPr>
            <a:r>
              <a:rPr lang="de-DE" sz="900">
                <a:hlinkClick r:id="rId3"/>
              </a:rPr>
              <a:t>- Matthias Müller</a:t>
            </a:r>
            <a:endParaRPr lang="de-DE" sz="900"/>
          </a:p>
          <a:p>
            <a:pPr defTabSz="924458">
              <a:defRPr/>
            </a:pPr>
            <a:r>
              <a:rPr lang="de-DE" sz="900"/>
              <a:t>… Das selbe gilt für Daimler, Stuttgart</a:t>
            </a:r>
          </a:p>
          <a:p>
            <a:pPr defTabSz="924458">
              <a:defRPr/>
            </a:pPr>
            <a:endParaRPr lang="de-DE" sz="900"/>
          </a:p>
          <a:p>
            <a:pPr defTabSz="924458">
              <a:defRPr/>
            </a:pPr>
            <a:r>
              <a:rPr lang="de-DE" sz="900" b="1"/>
              <a:t>Schnittstelle Maschinenbau/Bauingenieur</a:t>
            </a:r>
          </a:p>
          <a:p>
            <a:pPr defTabSz="924458">
              <a:defRPr/>
            </a:pPr>
            <a:r>
              <a:rPr lang="de-DE" sz="900"/>
              <a:t>Windräderbauer - </a:t>
            </a:r>
            <a:r>
              <a:rPr lang="de-DE" sz="900" err="1"/>
              <a:t>Nordex</a:t>
            </a:r>
            <a:r>
              <a:rPr lang="de-DE" sz="900"/>
              <a:t>, Hamburg</a:t>
            </a:r>
          </a:p>
          <a:p>
            <a:pPr defTabSz="924458">
              <a:defRPr/>
            </a:pPr>
            <a:r>
              <a:rPr lang="de-DE" sz="900"/>
              <a:t> - dramatischer Preisverfall </a:t>
            </a:r>
          </a:p>
          <a:p>
            <a:pPr defTabSz="924458">
              <a:defRPr/>
            </a:pPr>
            <a:r>
              <a:rPr lang="de-DE" sz="900"/>
              <a:t>- Stellen wurden gestrichen</a:t>
            </a:r>
          </a:p>
          <a:p>
            <a:pPr defTabSz="924458">
              <a:defRPr/>
            </a:pPr>
            <a:r>
              <a:rPr lang="de-DE" sz="900"/>
              <a:t>- 2013: Strategie-/Führungswechsel: Jürgen Zeschky </a:t>
            </a:r>
          </a:p>
          <a:p>
            <a:pPr defTabSz="924458">
              <a:defRPr/>
            </a:pPr>
            <a:r>
              <a:rPr lang="de-DE" sz="900"/>
              <a:t>- neue, effiziente Windräder, deren Konstruktion Kosten spart</a:t>
            </a:r>
          </a:p>
          <a:p>
            <a:pPr defTabSz="924458">
              <a:defRPr/>
            </a:pPr>
            <a:r>
              <a:rPr lang="de-DE" sz="900"/>
              <a:t>Ingenieur: Konzepte bewerten und entwickeln</a:t>
            </a:r>
          </a:p>
          <a:p>
            <a:pPr defTabSz="924458">
              <a:defRPr/>
            </a:pPr>
            <a:r>
              <a:rPr lang="de-DE" sz="900"/>
              <a:t>(Aktienkurs hat sich bisher verdreifacht)</a:t>
            </a:r>
          </a:p>
          <a:p>
            <a:pPr defTabSz="924458">
              <a:defRPr/>
            </a:pPr>
            <a:endParaRPr lang="de-DE" sz="900" b="1"/>
          </a:p>
          <a:p>
            <a:pPr defTabSz="924458">
              <a:defRPr/>
            </a:pPr>
            <a:r>
              <a:rPr lang="de-DE" sz="900" b="1"/>
              <a:t>Wirtschaftsingenieur</a:t>
            </a:r>
          </a:p>
          <a:p>
            <a:pPr defTabSz="924458">
              <a:defRPr/>
            </a:pPr>
            <a:r>
              <a:rPr lang="de-DE" sz="900"/>
              <a:t>Lufthansa </a:t>
            </a:r>
          </a:p>
          <a:p>
            <a:pPr marL="173336" indent="-173336" defTabSz="924458">
              <a:buFontTx/>
              <a:buChar char="-"/>
              <a:defRPr/>
            </a:pPr>
            <a:r>
              <a:rPr lang="de-DE" sz="900"/>
              <a:t>Christoph Franz</a:t>
            </a:r>
          </a:p>
          <a:p>
            <a:pPr marL="173336" indent="-173336" defTabSz="924458">
              <a:buFontTx/>
              <a:buChar char="-"/>
              <a:defRPr/>
            </a:pPr>
            <a:endParaRPr lang="de-DE" sz="900"/>
          </a:p>
          <a:p>
            <a:pPr defTabSz="924458">
              <a:defRPr/>
            </a:pPr>
            <a:r>
              <a:rPr lang="de-DE" sz="900" b="1"/>
              <a:t>Bauingenieur</a:t>
            </a:r>
          </a:p>
          <a:p>
            <a:pPr defTabSz="924458">
              <a:defRPr/>
            </a:pPr>
            <a:r>
              <a:rPr lang="de-DE" sz="900"/>
              <a:t>F: Wo wird das große Geld verdient (?)</a:t>
            </a:r>
            <a:br>
              <a:rPr lang="de-DE" sz="900"/>
            </a:br>
            <a:r>
              <a:rPr lang="de-DE" sz="900"/>
              <a:t>A: </a:t>
            </a:r>
            <a:r>
              <a:rPr lang="de-DE" sz="900" u="sng"/>
              <a:t>Immobiliengeschäft</a:t>
            </a:r>
            <a:r>
              <a:rPr lang="de-DE" sz="900"/>
              <a:t> (!)</a:t>
            </a:r>
          </a:p>
          <a:p>
            <a:pPr marL="173336" indent="-173336" defTabSz="924458">
              <a:buFontTx/>
              <a:buChar char="-"/>
              <a:defRPr/>
            </a:pPr>
            <a:r>
              <a:rPr lang="de-DE" sz="900" err="1"/>
              <a:t>Assetmanager</a:t>
            </a:r>
            <a:r>
              <a:rPr lang="de-DE" sz="900"/>
              <a:t> OHNE Führungsperson 65.000-90.000 €/a</a:t>
            </a:r>
          </a:p>
          <a:p>
            <a:pPr marL="173336" indent="-173336" defTabSz="924458">
              <a:buFontTx/>
              <a:buChar char="-"/>
              <a:defRPr/>
            </a:pPr>
            <a:r>
              <a:rPr lang="de-DE" sz="900" err="1"/>
              <a:t>Assetmanager</a:t>
            </a:r>
            <a:r>
              <a:rPr lang="de-DE" sz="900"/>
              <a:t> MIT Führungsperson 100.000-200.000 €/a</a:t>
            </a:r>
          </a:p>
          <a:p>
            <a:pPr marL="173336" indent="-173336" defTabSz="924458">
              <a:buFontTx/>
              <a:buChar char="-"/>
              <a:defRPr/>
            </a:pPr>
            <a:r>
              <a:rPr lang="de-DE" sz="900"/>
              <a:t>Die beste Voraussetzung ist das </a:t>
            </a:r>
            <a:r>
              <a:rPr lang="de-DE" sz="900" err="1"/>
              <a:t>Bauing</a:t>
            </a:r>
            <a:r>
              <a:rPr lang="de-DE" sz="900"/>
              <a:t>. Studium</a:t>
            </a:r>
          </a:p>
          <a:p>
            <a:pPr marL="173336" indent="-173336" defTabSz="924458">
              <a:buFontTx/>
              <a:buChar char="-"/>
              <a:defRPr/>
            </a:pPr>
            <a:r>
              <a:rPr lang="de-DE" sz="900"/>
              <a:t>Eigene Vertiefung nur dafür geschaffen</a:t>
            </a:r>
          </a:p>
          <a:p>
            <a:pPr defTabSz="924458">
              <a:defRPr/>
            </a:pPr>
            <a:r>
              <a:rPr lang="de-DE" sz="900"/>
              <a:t>A: </a:t>
            </a:r>
            <a:r>
              <a:rPr lang="de-DE" sz="900" u="sng"/>
              <a:t>Bauprozessmanagement</a:t>
            </a:r>
            <a:r>
              <a:rPr lang="de-DE" sz="900"/>
              <a:t> (=Bauabwicklung) (!)</a:t>
            </a:r>
          </a:p>
          <a:p>
            <a:pPr defTabSz="924458">
              <a:defRPr/>
            </a:pPr>
            <a:r>
              <a:rPr lang="de-DE" sz="900"/>
              <a:t>= Projektentwickler (Projektmanagement mit gigantischen Dimensionen)</a:t>
            </a:r>
          </a:p>
          <a:p>
            <a:pPr marL="173336" indent="-173336" defTabSz="924458">
              <a:buFontTx/>
              <a:buChar char="-"/>
              <a:defRPr/>
            </a:pPr>
            <a:r>
              <a:rPr lang="de-DE" sz="900"/>
              <a:t>Man kenn nur Negativbeispiele (Stuttgart 21) </a:t>
            </a:r>
          </a:p>
          <a:p>
            <a:pPr marL="173336" indent="-173336" defTabSz="924458">
              <a:buFontTx/>
              <a:buChar char="-"/>
              <a:defRPr/>
            </a:pPr>
            <a:r>
              <a:rPr lang="de-DE" sz="900"/>
              <a:t>Über das, was gelingt, spricht man nur in Fachkreisen</a:t>
            </a:r>
          </a:p>
          <a:p>
            <a:pPr marL="173336" indent="-173336" defTabSz="924458">
              <a:buFontTx/>
              <a:buChar char="-"/>
              <a:defRPr/>
            </a:pPr>
            <a:r>
              <a:rPr lang="de-DE" sz="900"/>
              <a:t>Projektentwickler 70.000 – 90.000 €/a</a:t>
            </a:r>
          </a:p>
          <a:p>
            <a:pPr defTabSz="924458">
              <a:defRPr/>
            </a:pPr>
            <a:endParaRPr lang="de-DE" sz="900"/>
          </a:p>
          <a:p>
            <a:pPr defTabSz="924458">
              <a:defRPr/>
            </a:pPr>
            <a:r>
              <a:rPr lang="de-DE" sz="900"/>
              <a:t>Andere Sparten</a:t>
            </a:r>
          </a:p>
          <a:p>
            <a:pPr marL="173336" indent="-173336" defTabSz="924458">
              <a:buFontTx/>
              <a:buChar char="-"/>
              <a:defRPr/>
            </a:pPr>
            <a:r>
              <a:rPr lang="de-DE" sz="900"/>
              <a:t>Chemie</a:t>
            </a:r>
          </a:p>
          <a:p>
            <a:pPr marL="173336" indent="-173336" defTabSz="924458">
              <a:buFontTx/>
              <a:buChar char="-"/>
              <a:defRPr/>
            </a:pPr>
            <a:r>
              <a:rPr lang="de-DE" sz="900"/>
              <a:t>Tourismus</a:t>
            </a:r>
          </a:p>
          <a:p>
            <a:pPr marL="173336" indent="-173336" defTabSz="924458">
              <a:buFontTx/>
              <a:buChar char="-"/>
              <a:defRPr/>
            </a:pPr>
            <a:r>
              <a:rPr lang="de-DE" sz="900"/>
              <a:t>Öffentliche Ämter (Bürgermeister o.Ä.)</a:t>
            </a:r>
          </a:p>
          <a:p>
            <a:endParaRPr lang="en-CA" sz="900"/>
          </a:p>
          <a:p>
            <a:r>
              <a:rPr lang="en-CA" sz="900" b="1" u="sng" err="1"/>
              <a:t>Zusammenfassung</a:t>
            </a:r>
            <a:endParaRPr lang="en-CA" sz="900" b="1" u="sng"/>
          </a:p>
          <a:p>
            <a:endParaRPr lang="en-CA" sz="900"/>
          </a:p>
          <a:p>
            <a:r>
              <a:rPr lang="en-CA" sz="900" b="1"/>
              <a:t>Was </a:t>
            </a:r>
            <a:r>
              <a:rPr lang="en-CA" sz="900" b="1" err="1"/>
              <a:t>können</a:t>
            </a:r>
            <a:r>
              <a:rPr lang="en-CA" sz="900" b="1"/>
              <a:t> </a:t>
            </a:r>
            <a:r>
              <a:rPr lang="en-CA" sz="900" b="1" err="1"/>
              <a:t>Ingnieure</a:t>
            </a:r>
            <a:r>
              <a:rPr lang="en-CA" sz="900" b="1"/>
              <a:t>, was </a:t>
            </a:r>
            <a:r>
              <a:rPr lang="en-CA" sz="900" b="1" err="1"/>
              <a:t>Wirtschaftswissenschaftler</a:t>
            </a:r>
            <a:r>
              <a:rPr lang="en-CA" sz="900" b="1"/>
              <a:t> </a:t>
            </a:r>
            <a:r>
              <a:rPr lang="en-CA" sz="900" b="1" err="1"/>
              <a:t>nicht</a:t>
            </a:r>
            <a:r>
              <a:rPr lang="en-CA" sz="900" b="1"/>
              <a:t> </a:t>
            </a:r>
            <a:r>
              <a:rPr lang="en-CA" sz="900" b="1" err="1"/>
              <a:t>leisten</a:t>
            </a:r>
            <a:r>
              <a:rPr lang="en-CA" sz="900" b="1"/>
              <a:t>?</a:t>
            </a:r>
          </a:p>
          <a:p>
            <a:pPr marL="173336" indent="-173336">
              <a:buFontTx/>
              <a:buChar char="-"/>
            </a:pPr>
            <a:r>
              <a:rPr lang="en-CA" sz="900" b="1" err="1"/>
              <a:t>Technik</a:t>
            </a:r>
            <a:r>
              <a:rPr lang="en-CA" sz="900" b="1"/>
              <a:t> Trends </a:t>
            </a:r>
            <a:r>
              <a:rPr lang="en-CA" sz="900" b="1" err="1"/>
              <a:t>auffassen</a:t>
            </a:r>
            <a:endParaRPr lang="en-CA" sz="900" b="1"/>
          </a:p>
          <a:p>
            <a:pPr marL="173336" indent="-173336">
              <a:buFontTx/>
              <a:buChar char="-"/>
            </a:pPr>
            <a:r>
              <a:rPr lang="en-CA" sz="900" b="1" err="1"/>
              <a:t>Produkt</a:t>
            </a:r>
            <a:r>
              <a:rPr lang="en-CA" sz="900" b="1"/>
              <a:t> Know-how (</a:t>
            </a:r>
            <a:r>
              <a:rPr lang="en-CA" sz="900" b="1" err="1"/>
              <a:t>Gespür</a:t>
            </a:r>
            <a:r>
              <a:rPr lang="en-CA" sz="900" b="1"/>
              <a:t> </a:t>
            </a:r>
            <a:r>
              <a:rPr lang="en-CA" sz="900" b="1" err="1"/>
              <a:t>für</a:t>
            </a:r>
            <a:r>
              <a:rPr lang="en-CA" sz="900" b="1"/>
              <a:t> </a:t>
            </a:r>
            <a:r>
              <a:rPr lang="en-CA" sz="900" b="1" err="1"/>
              <a:t>Qualität</a:t>
            </a:r>
            <a:r>
              <a:rPr lang="en-CA" sz="900" b="1"/>
              <a:t>)</a:t>
            </a:r>
          </a:p>
          <a:p>
            <a:pPr marL="173336" indent="-173336">
              <a:buFontTx/>
              <a:buChar char="-"/>
            </a:pPr>
            <a:r>
              <a:rPr lang="en-CA" sz="900" b="1" err="1"/>
              <a:t>Innovationen</a:t>
            </a:r>
            <a:r>
              <a:rPr lang="en-CA" sz="900" b="1"/>
              <a:t> </a:t>
            </a:r>
            <a:r>
              <a:rPr lang="en-CA" sz="900" b="1" err="1"/>
              <a:t>generieren</a:t>
            </a:r>
            <a:r>
              <a:rPr lang="en-CA" sz="900" b="1"/>
              <a:t> </a:t>
            </a:r>
          </a:p>
          <a:p>
            <a:pPr marL="173336" indent="-173336">
              <a:buFontTx/>
              <a:buChar char="-"/>
            </a:pPr>
            <a:r>
              <a:rPr lang="en-CA" sz="900" b="1"/>
              <a:t>und auf </a:t>
            </a:r>
            <a:r>
              <a:rPr lang="en-CA" sz="900" b="1" err="1"/>
              <a:t>dem</a:t>
            </a:r>
            <a:r>
              <a:rPr lang="en-CA" sz="900" b="1"/>
              <a:t> </a:t>
            </a:r>
            <a:r>
              <a:rPr lang="en-CA" sz="900" b="1" err="1"/>
              <a:t>Markt</a:t>
            </a:r>
            <a:r>
              <a:rPr lang="en-CA" sz="900" b="1"/>
              <a:t> </a:t>
            </a:r>
            <a:r>
              <a:rPr lang="en-CA" sz="900" b="1" err="1"/>
              <a:t>plazieren</a:t>
            </a:r>
            <a:r>
              <a:rPr lang="en-CA" sz="900" b="1"/>
              <a:t> (</a:t>
            </a:r>
            <a:r>
              <a:rPr lang="en-CA" sz="900" b="1" err="1"/>
              <a:t>besseres</a:t>
            </a:r>
            <a:r>
              <a:rPr lang="en-CA" sz="900" b="1"/>
              <a:t> </a:t>
            </a:r>
            <a:r>
              <a:rPr lang="en-CA" sz="900" b="1" err="1"/>
              <a:t>Marktgespür</a:t>
            </a:r>
            <a:r>
              <a:rPr lang="en-CA" sz="900" b="1"/>
              <a:t>)</a:t>
            </a:r>
          </a:p>
          <a:p>
            <a:pPr marL="173336" indent="-173336">
              <a:buFontTx/>
              <a:buChar char="-"/>
            </a:pPr>
            <a:endParaRPr lang="en-CA" sz="900" b="1"/>
          </a:p>
          <a:p>
            <a:pPr marL="173336" indent="-173336" defTabSz="924458">
              <a:buFontTx/>
              <a:buChar char="-"/>
              <a:defRPr/>
            </a:pPr>
            <a:r>
              <a:rPr lang="en-CA" sz="900" b="1" err="1"/>
              <a:t>gesucht</a:t>
            </a:r>
            <a:r>
              <a:rPr lang="en-CA" sz="900" b="1"/>
              <a:t>: Mix </a:t>
            </a:r>
            <a:r>
              <a:rPr lang="en-CA" sz="900" b="1" err="1"/>
              <a:t>aus</a:t>
            </a:r>
            <a:r>
              <a:rPr lang="en-CA" sz="900" b="1"/>
              <a:t> </a:t>
            </a:r>
            <a:r>
              <a:rPr lang="en-CA" sz="900" b="1" err="1"/>
              <a:t>Ingenieursdenken</a:t>
            </a:r>
            <a:r>
              <a:rPr lang="en-CA" sz="900" b="1"/>
              <a:t> und Management-</a:t>
            </a:r>
            <a:r>
              <a:rPr lang="en-CA" sz="900" b="1" err="1"/>
              <a:t>Wissen</a:t>
            </a:r>
            <a:endParaRPr lang="en-CA" sz="900" b="1"/>
          </a:p>
          <a:p>
            <a:pPr marL="173336" marR="0" indent="-173336" algn="l" defTabSz="924458" rtl="0" eaLnBrk="1" fontAlgn="auto" latinLnBrk="0" hangingPunct="1">
              <a:lnSpc>
                <a:spcPct val="100000"/>
              </a:lnSpc>
              <a:spcBef>
                <a:spcPts val="0"/>
              </a:spcBef>
              <a:spcAft>
                <a:spcPts val="0"/>
              </a:spcAft>
              <a:buClrTx/>
              <a:buSzTx/>
              <a:buFontTx/>
              <a:buChar char="-"/>
              <a:tabLst/>
              <a:defRPr/>
            </a:pPr>
            <a:r>
              <a:rPr lang="en-CA" sz="900" b="1" err="1"/>
              <a:t>Kostenführerschaft</a:t>
            </a:r>
            <a:r>
              <a:rPr lang="en-CA" sz="900" b="1"/>
              <a:t> + </a:t>
            </a:r>
            <a:r>
              <a:rPr lang="en-CA" sz="900" b="1" err="1"/>
              <a:t>Ingenieursdenke</a:t>
            </a:r>
            <a:endParaRPr lang="en-CA" sz="900" b="1"/>
          </a:p>
          <a:p>
            <a:pPr marL="173336" indent="-173336" defTabSz="924458">
              <a:buFontTx/>
              <a:buChar char="-"/>
              <a:defRPr/>
            </a:pPr>
            <a:endParaRPr lang="en-CA" sz="900" b="1"/>
          </a:p>
          <a:p>
            <a:endParaRPr lang="en-CA" sz="900" b="1"/>
          </a:p>
          <a:p>
            <a:endParaRPr lang="en-CA" sz="900" b="1"/>
          </a:p>
          <a:p>
            <a:r>
              <a:rPr lang="en-CA" sz="900" b="1" err="1"/>
              <a:t>Als</a:t>
            </a:r>
            <a:r>
              <a:rPr lang="en-CA" sz="900" b="1"/>
              <a:t> Manager </a:t>
            </a:r>
            <a:r>
              <a:rPr lang="en-CA" sz="900" b="1" err="1"/>
              <a:t>wird</a:t>
            </a:r>
            <a:r>
              <a:rPr lang="en-CA" sz="900" b="1"/>
              <a:t> man </a:t>
            </a:r>
            <a:r>
              <a:rPr lang="en-CA" sz="900" b="1" err="1"/>
              <a:t>nicht</a:t>
            </a:r>
            <a:r>
              <a:rPr lang="en-CA" sz="900" b="1"/>
              <a:t> </a:t>
            </a:r>
            <a:r>
              <a:rPr lang="en-CA" sz="900" b="1" err="1"/>
              <a:t>geboren</a:t>
            </a:r>
            <a:r>
              <a:rPr lang="en-CA" sz="900" b="1"/>
              <a:t>, man </a:t>
            </a:r>
            <a:r>
              <a:rPr lang="en-CA" sz="900" b="1" err="1"/>
              <a:t>entwickelt</a:t>
            </a:r>
            <a:r>
              <a:rPr lang="en-CA" sz="900" b="1"/>
              <a:t> </a:t>
            </a:r>
            <a:r>
              <a:rPr lang="en-CA" sz="900" b="1" err="1"/>
              <a:t>sich</a:t>
            </a:r>
            <a:r>
              <a:rPr lang="en-CA" sz="900" b="1"/>
              <a:t> </a:t>
            </a:r>
            <a:r>
              <a:rPr lang="en-CA" sz="900" b="1" err="1"/>
              <a:t>dorthin</a:t>
            </a:r>
            <a:endParaRPr lang="en-CA" sz="900" b="1"/>
          </a:p>
          <a:p>
            <a:pPr defTabSz="924458">
              <a:defRPr/>
            </a:pPr>
            <a:r>
              <a:rPr lang="en-CA" sz="900" b="1" i="1"/>
              <a:t>“</a:t>
            </a:r>
            <a:r>
              <a:rPr lang="en-CA" sz="900" b="1" i="1" err="1"/>
              <a:t>Technik</a:t>
            </a:r>
            <a:r>
              <a:rPr lang="en-CA" sz="900" b="1" i="1"/>
              <a:t> </a:t>
            </a:r>
            <a:r>
              <a:rPr lang="en-CA" sz="900" b="1" i="1" err="1"/>
              <a:t>kann</a:t>
            </a:r>
            <a:r>
              <a:rPr lang="en-CA" sz="900" b="1" i="1"/>
              <a:t> man </a:t>
            </a:r>
            <a:r>
              <a:rPr lang="en-CA" sz="900" b="1" i="1" err="1"/>
              <a:t>nur</a:t>
            </a:r>
            <a:r>
              <a:rPr lang="en-CA" sz="900" b="1" i="1"/>
              <a:t> </a:t>
            </a:r>
            <a:r>
              <a:rPr lang="en-CA" sz="900" b="1" i="1" err="1"/>
              <a:t>während</a:t>
            </a:r>
            <a:r>
              <a:rPr lang="en-CA" sz="900" b="1" i="1"/>
              <a:t> </a:t>
            </a:r>
            <a:r>
              <a:rPr lang="en-CA" sz="900" b="1" i="1" err="1"/>
              <a:t>dem</a:t>
            </a:r>
            <a:r>
              <a:rPr lang="en-CA" sz="900" b="1" i="1"/>
              <a:t> </a:t>
            </a:r>
            <a:r>
              <a:rPr lang="en-CA" sz="900" b="1" i="1" err="1"/>
              <a:t>Studium</a:t>
            </a:r>
            <a:r>
              <a:rPr lang="en-CA" sz="900" b="1" i="1"/>
              <a:t> </a:t>
            </a:r>
            <a:r>
              <a:rPr lang="en-CA" sz="900" b="1" i="1" err="1"/>
              <a:t>lernen</a:t>
            </a:r>
            <a:r>
              <a:rPr lang="en-CA" sz="900" b="1" i="1"/>
              <a:t>” </a:t>
            </a:r>
            <a:r>
              <a:rPr lang="en-CA" sz="900" b="0"/>
              <a:t>Prof. Müller, </a:t>
            </a:r>
            <a:r>
              <a:rPr lang="en-CA" sz="900" b="0" err="1"/>
              <a:t>Vizepräsident</a:t>
            </a:r>
            <a:r>
              <a:rPr lang="en-CA" sz="900" b="0"/>
              <a:t> TUM, </a:t>
            </a:r>
            <a:r>
              <a:rPr lang="en-CA" sz="900" b="0" err="1"/>
              <a:t>Bauing</a:t>
            </a:r>
            <a:r>
              <a:rPr lang="en-CA" sz="900" b="0"/>
              <a:t>.</a:t>
            </a:r>
          </a:p>
          <a:p>
            <a:pPr defTabSz="924458">
              <a:defRPr/>
            </a:pPr>
            <a:r>
              <a:rPr lang="en-CA" sz="900" b="1" err="1"/>
              <a:t>Betriebswirtschaftliche</a:t>
            </a:r>
            <a:r>
              <a:rPr lang="en-CA" sz="900" b="1"/>
              <a:t> </a:t>
            </a:r>
            <a:r>
              <a:rPr lang="en-CA" sz="900" b="1" err="1"/>
              <a:t>Zusammenhänge</a:t>
            </a:r>
            <a:r>
              <a:rPr lang="en-CA" sz="900" b="1"/>
              <a:t> </a:t>
            </a:r>
            <a:r>
              <a:rPr lang="en-CA" sz="900" b="1" err="1"/>
              <a:t>kann</a:t>
            </a:r>
            <a:r>
              <a:rPr lang="en-CA" sz="900" b="1"/>
              <a:t> man </a:t>
            </a:r>
            <a:r>
              <a:rPr lang="en-CA" sz="900" b="1" err="1"/>
              <a:t>auch</a:t>
            </a:r>
            <a:r>
              <a:rPr lang="en-CA" sz="900" b="1"/>
              <a:t> </a:t>
            </a:r>
            <a:r>
              <a:rPr lang="en-CA" sz="900" b="1" err="1"/>
              <a:t>im</a:t>
            </a:r>
            <a:r>
              <a:rPr lang="en-CA" sz="900" b="1"/>
              <a:t> </a:t>
            </a:r>
            <a:r>
              <a:rPr lang="en-CA" sz="900" b="1" err="1"/>
              <a:t>Beruf</a:t>
            </a:r>
            <a:r>
              <a:rPr lang="en-CA" sz="900" b="1"/>
              <a:t> </a:t>
            </a:r>
            <a:r>
              <a:rPr lang="en-CA" sz="900" b="1" err="1"/>
              <a:t>etablieren</a:t>
            </a:r>
            <a:endParaRPr lang="en-CA" sz="900" b="1"/>
          </a:p>
          <a:p>
            <a:pPr defTabSz="924458">
              <a:defRPr/>
            </a:pPr>
            <a:r>
              <a:rPr lang="en-CA" sz="900" b="1" err="1"/>
              <a:t>Bzw</a:t>
            </a:r>
            <a:r>
              <a:rPr lang="en-CA" sz="900" b="1"/>
              <a:t>. </a:t>
            </a:r>
            <a:r>
              <a:rPr lang="en-CA" sz="900" b="1" err="1"/>
              <a:t>Im</a:t>
            </a:r>
            <a:r>
              <a:rPr lang="en-CA" sz="900" b="1"/>
              <a:t> </a:t>
            </a:r>
            <a:r>
              <a:rPr lang="en-CA" sz="900" b="1" err="1"/>
              <a:t>Studium</a:t>
            </a:r>
            <a:r>
              <a:rPr lang="en-CA" sz="900" b="1"/>
              <a:t> </a:t>
            </a:r>
            <a:r>
              <a:rPr lang="en-CA" sz="900" b="1" err="1"/>
              <a:t>dazuwählen</a:t>
            </a:r>
            <a:endParaRPr lang="en-CA" sz="900" b="1"/>
          </a:p>
          <a:p>
            <a:pPr defTabSz="924458">
              <a:defRPr/>
            </a:pPr>
            <a:endParaRPr lang="en-CA" sz="900"/>
          </a:p>
          <a:p>
            <a:r>
              <a:rPr lang="en-CA" sz="900" err="1"/>
              <a:t>Selbst</a:t>
            </a:r>
            <a:r>
              <a:rPr lang="en-CA" sz="900"/>
              <a:t> </a:t>
            </a:r>
            <a:r>
              <a:rPr lang="en-CA" sz="900" err="1"/>
              <a:t>wenn</a:t>
            </a:r>
            <a:r>
              <a:rPr lang="en-CA" sz="900"/>
              <a:t> </a:t>
            </a:r>
            <a:r>
              <a:rPr lang="en-CA" sz="900" err="1"/>
              <a:t>ihr</a:t>
            </a:r>
            <a:r>
              <a:rPr lang="en-CA" sz="900"/>
              <a:t> </a:t>
            </a:r>
            <a:r>
              <a:rPr lang="en-CA" sz="900" err="1"/>
              <a:t>kein</a:t>
            </a:r>
            <a:r>
              <a:rPr lang="en-CA" sz="900"/>
              <a:t> Manager </a:t>
            </a:r>
            <a:r>
              <a:rPr lang="en-CA" sz="900" err="1"/>
              <a:t>werdet</a:t>
            </a:r>
            <a:r>
              <a:rPr lang="en-CA" sz="900"/>
              <a:t>, </a:t>
            </a:r>
            <a:r>
              <a:rPr lang="en-CA" sz="900" err="1"/>
              <a:t>es</a:t>
            </a:r>
            <a:r>
              <a:rPr lang="en-CA" sz="900"/>
              <a:t> </a:t>
            </a:r>
            <a:r>
              <a:rPr lang="en-CA" sz="900" err="1"/>
              <a:t>schadet</a:t>
            </a:r>
            <a:r>
              <a:rPr lang="en-CA" sz="900"/>
              <a:t> </a:t>
            </a:r>
            <a:r>
              <a:rPr lang="en-CA" sz="900" err="1"/>
              <a:t>ja</a:t>
            </a:r>
            <a:r>
              <a:rPr lang="en-CA" sz="900"/>
              <a:t> </a:t>
            </a:r>
            <a:r>
              <a:rPr lang="en-CA" sz="900" err="1"/>
              <a:t>nicht</a:t>
            </a:r>
            <a:r>
              <a:rPr lang="en-CA" sz="900"/>
              <a:t> </a:t>
            </a:r>
            <a:r>
              <a:rPr lang="en-CA" sz="900" err="1"/>
              <a:t>eine</a:t>
            </a:r>
            <a:r>
              <a:rPr lang="en-CA" sz="900"/>
              <a:t> </a:t>
            </a:r>
            <a:r>
              <a:rPr lang="en-CA" sz="900" err="1"/>
              <a:t>perfekte</a:t>
            </a:r>
            <a:r>
              <a:rPr lang="en-CA" sz="900"/>
              <a:t> </a:t>
            </a:r>
            <a:r>
              <a:rPr lang="en-CA" sz="900" err="1"/>
              <a:t>Ausgangslage</a:t>
            </a:r>
            <a:r>
              <a:rPr lang="en-CA" sz="900"/>
              <a:t> </a:t>
            </a:r>
            <a:r>
              <a:rPr lang="en-CA" sz="900" err="1"/>
              <a:t>zu</a:t>
            </a:r>
            <a:r>
              <a:rPr lang="en-CA" sz="900"/>
              <a:t> </a:t>
            </a:r>
            <a:r>
              <a:rPr lang="en-CA" sz="900" err="1"/>
              <a:t>schaffen</a:t>
            </a:r>
            <a:endParaRPr lang="en-CA" sz="900"/>
          </a:p>
          <a:p>
            <a:endParaRPr lang="en-CA" sz="900"/>
          </a:p>
          <a:p>
            <a:endParaRPr lang="de-DE" sz="900"/>
          </a:p>
          <a:p>
            <a:endParaRPr lang="de-DE" sz="900"/>
          </a:p>
        </p:txBody>
      </p:sp>
      <p:sp>
        <p:nvSpPr>
          <p:cNvPr id="4" name="Foliennummernplatzhalter 3"/>
          <p:cNvSpPr>
            <a:spLocks noGrp="1"/>
          </p:cNvSpPr>
          <p:nvPr>
            <p:ph type="sldNum" sz="quarter" idx="10"/>
          </p:nvPr>
        </p:nvSpPr>
        <p:spPr/>
        <p:txBody>
          <a:bodyPr/>
          <a:lstStyle/>
          <a:p>
            <a:fld id="{C58EACC2-C27E-4DEC-9E57-C53880CB4A54}" type="slidenum">
              <a:rPr lang="de-DE" smtClean="0"/>
              <a:t>65</a:t>
            </a:fld>
            <a:endParaRPr lang="de-DE"/>
          </a:p>
        </p:txBody>
      </p:sp>
    </p:spTree>
    <p:extLst>
      <p:ext uri="{BB962C8B-B14F-4D97-AF65-F5344CB8AC3E}">
        <p14:creationId xmlns:p14="http://schemas.microsoft.com/office/powerpoint/2010/main" val="416921832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66</a:t>
            </a:fld>
            <a:endParaRPr lang="de-DE"/>
          </a:p>
        </p:txBody>
      </p:sp>
    </p:spTree>
    <p:extLst>
      <p:ext uri="{BB962C8B-B14F-4D97-AF65-F5344CB8AC3E}">
        <p14:creationId xmlns:p14="http://schemas.microsoft.com/office/powerpoint/2010/main" val="76434774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67</a:t>
            </a:fld>
            <a:endParaRPr lang="de-DE"/>
          </a:p>
        </p:txBody>
      </p:sp>
    </p:spTree>
    <p:extLst>
      <p:ext uri="{BB962C8B-B14F-4D97-AF65-F5344CB8AC3E}">
        <p14:creationId xmlns:p14="http://schemas.microsoft.com/office/powerpoint/2010/main" val="308345245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izenplatzhalter 2"/>
          <p:cNvSpPr>
            <a:spLocks noGrp="1"/>
          </p:cNvSpPr>
          <p:nvPr>
            <p:ph type="body" idx="1"/>
          </p:nvPr>
        </p:nvSpPr>
        <p:spPr>
          <a:xfrm>
            <a:off x="688817" y="212780"/>
            <a:ext cx="5510530" cy="9055998"/>
          </a:xfr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900" b="1" baseline="0"/>
              <a:t>J</a:t>
            </a:r>
            <a:r>
              <a:rPr lang="de-DE" sz="900" b="1"/>
              <a:t>obgarantie</a:t>
            </a:r>
          </a:p>
          <a:p>
            <a:pPr marL="0" marR="0" indent="0" algn="l" defTabSz="914400" rtl="0" eaLnBrk="1" fontAlgn="auto" latinLnBrk="0" hangingPunct="1">
              <a:lnSpc>
                <a:spcPct val="100000"/>
              </a:lnSpc>
              <a:spcBef>
                <a:spcPts val="0"/>
              </a:spcBef>
              <a:spcAft>
                <a:spcPts val="0"/>
              </a:spcAft>
              <a:buClrTx/>
              <a:buSzTx/>
              <a:buFontTx/>
              <a:buNone/>
              <a:tabLst/>
              <a:defRPr/>
            </a:pPr>
            <a:r>
              <a:rPr lang="de-DE" sz="900"/>
              <a:t>„Das Studium</a:t>
            </a:r>
            <a:r>
              <a:rPr lang="de-DE" sz="900" baseline="0"/>
              <a:t> mit den momentan besten Zukunftsaussichten“</a:t>
            </a:r>
          </a:p>
          <a:p>
            <a:r>
              <a:rPr lang="de-DE" sz="900"/>
              <a:t>Der Branche geht es gut</a:t>
            </a:r>
          </a:p>
          <a:p>
            <a:r>
              <a:rPr lang="de-DE" sz="900"/>
              <a:t>Die </a:t>
            </a:r>
            <a:r>
              <a:rPr lang="de-DE" sz="900" err="1"/>
              <a:t>Baukonjuktur</a:t>
            </a:r>
            <a:r>
              <a:rPr lang="de-DE" sz="900" baseline="0"/>
              <a:t> boomt</a:t>
            </a:r>
            <a:endParaRPr lang="de-DE" sz="900" b="0"/>
          </a:p>
          <a:p>
            <a:pPr marL="0" marR="0" indent="0" algn="l" defTabSz="914400" rtl="0" eaLnBrk="1" fontAlgn="auto" latinLnBrk="0" hangingPunct="1">
              <a:lnSpc>
                <a:spcPct val="100000"/>
              </a:lnSpc>
              <a:spcBef>
                <a:spcPts val="0"/>
              </a:spcBef>
              <a:spcAft>
                <a:spcPts val="0"/>
              </a:spcAft>
              <a:buClrTx/>
              <a:buSzTx/>
              <a:buFontTx/>
              <a:buNone/>
              <a:tabLst/>
              <a:defRPr/>
            </a:pPr>
            <a:endParaRPr lang="de-DE" sz="900" b="0"/>
          </a:p>
          <a:p>
            <a:pPr marL="0" marR="0" indent="0" algn="l" defTabSz="914400" rtl="0" eaLnBrk="1" fontAlgn="auto" latinLnBrk="0" hangingPunct="1">
              <a:lnSpc>
                <a:spcPct val="100000"/>
              </a:lnSpc>
              <a:spcBef>
                <a:spcPts val="0"/>
              </a:spcBef>
              <a:spcAft>
                <a:spcPts val="0"/>
              </a:spcAft>
              <a:buClrTx/>
              <a:buSzTx/>
              <a:buFontTx/>
              <a:buNone/>
              <a:tabLst/>
              <a:defRPr/>
            </a:pPr>
            <a:r>
              <a:rPr lang="de-DE" sz="900" b="1"/>
              <a:t>Themengebiete verändern sich </a:t>
            </a:r>
          </a:p>
          <a:p>
            <a:pPr marL="0" marR="0" indent="0" algn="l" defTabSz="914400" rtl="0" eaLnBrk="1" fontAlgn="auto" latinLnBrk="0" hangingPunct="1">
              <a:lnSpc>
                <a:spcPct val="100000"/>
              </a:lnSpc>
              <a:spcBef>
                <a:spcPts val="0"/>
              </a:spcBef>
              <a:spcAft>
                <a:spcPts val="0"/>
              </a:spcAft>
              <a:buClrTx/>
              <a:buSzTx/>
              <a:buFontTx/>
              <a:buNone/>
              <a:tabLst/>
              <a:defRPr/>
            </a:pPr>
            <a:r>
              <a:rPr lang="de-DE" sz="900"/>
              <a:t>weg vom Neubau hin zum Bauen im Bestand</a:t>
            </a:r>
          </a:p>
          <a:p>
            <a:endParaRPr lang="de-DE" sz="900"/>
          </a:p>
          <a:p>
            <a:r>
              <a:rPr lang="de-DE" sz="900"/>
              <a:t>- Jeder dritte Bauingenieur ist über 50 Jahre alt</a:t>
            </a:r>
          </a:p>
          <a:p>
            <a:r>
              <a:rPr lang="de-DE" sz="900"/>
              <a:t>- 6.000</a:t>
            </a:r>
            <a:r>
              <a:rPr lang="de-DE" sz="900" baseline="0"/>
              <a:t> Bauingenieure gehen pro Jahr in den Ruhestand</a:t>
            </a:r>
          </a:p>
          <a:p>
            <a:pPr marL="0" indent="0">
              <a:buFontTx/>
              <a:buNone/>
            </a:pPr>
            <a:r>
              <a:rPr lang="de-DE" sz="900"/>
              <a:t>- Einstellungsbedarf liegt bei 4.500 - 8000 Neueinstellungen pro Jahr, </a:t>
            </a:r>
          </a:p>
          <a:p>
            <a:pPr marL="0" indent="0">
              <a:buFontTx/>
              <a:buNone/>
            </a:pPr>
            <a:r>
              <a:rPr lang="de-DE" sz="900"/>
              <a:t>-</a:t>
            </a:r>
            <a:r>
              <a:rPr lang="de-DE" sz="900" baseline="0"/>
              <a:t> </a:t>
            </a:r>
            <a:r>
              <a:rPr lang="de-DE" sz="900"/>
              <a:t>rund 4.500 Absolventen trotz Rekordzahlen bei Studienanfängern (!)</a:t>
            </a:r>
          </a:p>
          <a:p>
            <a:endParaRPr lang="de-DE" sz="900"/>
          </a:p>
          <a:p>
            <a:endParaRPr lang="de-DE" sz="900" baseline="0"/>
          </a:p>
          <a:p>
            <a:r>
              <a:rPr lang="de-DE" sz="900"/>
              <a:t>Manche Studenten werden direkt</a:t>
            </a:r>
            <a:r>
              <a:rPr lang="de-DE" sz="900" baseline="0"/>
              <a:t> </a:t>
            </a:r>
            <a:r>
              <a:rPr lang="de-DE" sz="900" b="1" baseline="0"/>
              <a:t>aus den Hörsälen abgeworben</a:t>
            </a:r>
            <a:r>
              <a:rPr lang="de-DE" sz="900" baseline="0"/>
              <a:t> </a:t>
            </a:r>
            <a:br>
              <a:rPr lang="de-DE" sz="900" baseline="0"/>
            </a:br>
            <a:endParaRPr lang="de-DE" sz="900" baseline="0"/>
          </a:p>
          <a:p>
            <a:endParaRPr lang="de-DE" sz="900"/>
          </a:p>
        </p:txBody>
      </p:sp>
      <p:sp>
        <p:nvSpPr>
          <p:cNvPr id="4" name="Foliennummernplatzhalter 3"/>
          <p:cNvSpPr>
            <a:spLocks noGrp="1"/>
          </p:cNvSpPr>
          <p:nvPr>
            <p:ph type="sldNum" sz="quarter" idx="10"/>
          </p:nvPr>
        </p:nvSpPr>
        <p:spPr/>
        <p:txBody>
          <a:bodyPr/>
          <a:lstStyle/>
          <a:p>
            <a:fld id="{C58EACC2-C27E-4DEC-9E57-C53880CB4A54}" type="slidenum">
              <a:rPr lang="de-DE" smtClean="0"/>
              <a:t>68</a:t>
            </a:fld>
            <a:endParaRPr lang="de-DE"/>
          </a:p>
        </p:txBody>
      </p:sp>
    </p:spTree>
    <p:extLst>
      <p:ext uri="{BB962C8B-B14F-4D97-AF65-F5344CB8AC3E}">
        <p14:creationId xmlns:p14="http://schemas.microsoft.com/office/powerpoint/2010/main" val="296454087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69</a:t>
            </a:fld>
            <a:endParaRPr lang="de-DE"/>
          </a:p>
        </p:txBody>
      </p:sp>
    </p:spTree>
    <p:extLst>
      <p:ext uri="{BB962C8B-B14F-4D97-AF65-F5344CB8AC3E}">
        <p14:creationId xmlns:p14="http://schemas.microsoft.com/office/powerpoint/2010/main" val="397289872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defTabSz="924458">
              <a:defRPr/>
            </a:pPr>
            <a:r>
              <a:rPr lang="de-DE"/>
              <a:t>-Bauingenieurwesen ist ein sehr breites Berufsfeld, </a:t>
            </a:r>
            <a:r>
              <a:rPr lang="de-DE" baseline="0"/>
              <a:t>“rechnen“ zum Beispiel als Statiker ist nur ein Berufsfeld, das man einschlagen kann</a:t>
            </a:r>
            <a:endParaRPr lang="de-DE"/>
          </a:p>
          <a:p>
            <a:r>
              <a:rPr lang="de-DE"/>
              <a:t>-viele</a:t>
            </a:r>
            <a:r>
              <a:rPr lang="de-DE" baseline="0"/>
              <a:t> Ingenieure, die in der Planung beschäftigt sind, sind viel unterwegs, auf der Baustelle oder bei Besprechungen</a:t>
            </a:r>
          </a:p>
          <a:p>
            <a:r>
              <a:rPr lang="de-DE" baseline="0"/>
              <a:t>-Manager und Firmenvorstände haben oft einen technischen Background, z.B. Ingenieurwissenschaften studiert</a:t>
            </a:r>
          </a:p>
          <a:p>
            <a:r>
              <a:rPr lang="de-DE"/>
              <a:t>-Ingenieurwesen</a:t>
            </a:r>
            <a:r>
              <a:rPr lang="de-DE" baseline="0"/>
              <a:t> ist eins der höchsten Exportgüter Deutschlands</a:t>
            </a:r>
          </a:p>
          <a:p>
            <a:r>
              <a:rPr lang="de-DE" baseline="0"/>
              <a:t>-“Dem Ingenieur ist nichts zu schwer“-Beruf der Herausforderungen stellt</a:t>
            </a:r>
          </a:p>
          <a:p>
            <a:endParaRPr lang="de-DE" baseline="0"/>
          </a:p>
          <a:p>
            <a:r>
              <a:rPr lang="de-DE" b="1" baseline="0"/>
              <a:t>Es gibt sehr wohl berühmte Ingenieure</a:t>
            </a:r>
            <a:endParaRPr lang="de-DE" b="0" baseline="0"/>
          </a:p>
          <a:p>
            <a:endParaRPr lang="de-DE" baseline="0"/>
          </a:p>
          <a:p>
            <a:r>
              <a:rPr lang="de-DE" baseline="0"/>
              <a:t>Zitate von berühmten Ingenieuren, die das Berufsfeld Ingenieur beleuchten: </a:t>
            </a:r>
          </a:p>
          <a:p>
            <a:r>
              <a:rPr lang="de-DE" baseline="0"/>
              <a:t>-der Ingenieur packt an und ist niemand, der nur herumredet (Ford)</a:t>
            </a:r>
          </a:p>
          <a:p>
            <a:r>
              <a:rPr lang="de-DE" baseline="0"/>
              <a:t>-Kreativität gefragt, um außergewöhnlich Dinge zu verwirklichen (Ferrari)</a:t>
            </a:r>
          </a:p>
          <a:p>
            <a:r>
              <a:rPr lang="de-DE" baseline="0"/>
              <a:t>-Ingenieure nutzen vor allem der Gesellschaft, indem sie uns das Leben vereinfachen</a:t>
            </a:r>
          </a:p>
          <a:p>
            <a:endParaRPr lang="de-DE" baseline="0"/>
          </a:p>
          <a:p>
            <a:r>
              <a:rPr lang="de-DE" b="1" baseline="0"/>
              <a:t>Studium stößt oft auf Bewunderung</a:t>
            </a:r>
          </a:p>
        </p:txBody>
      </p:sp>
      <p:sp>
        <p:nvSpPr>
          <p:cNvPr id="4" name="Foliennummernplatzhalter 3"/>
          <p:cNvSpPr>
            <a:spLocks noGrp="1"/>
          </p:cNvSpPr>
          <p:nvPr>
            <p:ph type="sldNum" sz="quarter" idx="10"/>
          </p:nvPr>
        </p:nvSpPr>
        <p:spPr/>
        <p:txBody>
          <a:bodyPr/>
          <a:lstStyle/>
          <a:p>
            <a:fld id="{C58EACC2-C27E-4DEC-9E57-C53880CB4A54}" type="slidenum">
              <a:rPr lang="de-DE" smtClean="0"/>
              <a:t>70</a:t>
            </a:fld>
            <a:endParaRPr lang="de-DE"/>
          </a:p>
        </p:txBody>
      </p:sp>
    </p:spTree>
    <p:extLst>
      <p:ext uri="{BB962C8B-B14F-4D97-AF65-F5344CB8AC3E}">
        <p14:creationId xmlns:p14="http://schemas.microsoft.com/office/powerpoint/2010/main" val="359819495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71</a:t>
            </a:fld>
            <a:endParaRPr lang="de-DE"/>
          </a:p>
        </p:txBody>
      </p:sp>
    </p:spTree>
    <p:extLst>
      <p:ext uri="{BB962C8B-B14F-4D97-AF65-F5344CB8AC3E}">
        <p14:creationId xmlns:p14="http://schemas.microsoft.com/office/powerpoint/2010/main" val="423749154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defTabSz="924458">
              <a:defRPr/>
            </a:pPr>
            <a:r>
              <a:rPr lang="de-DE"/>
              <a:t>Gebäude</a:t>
            </a:r>
            <a:r>
              <a:rPr lang="de-DE" baseline="0"/>
              <a:t> sind Unikate, deswegen </a:t>
            </a:r>
            <a:r>
              <a:rPr lang="de-DE" b="1" baseline="0"/>
              <a:t>keine Massenproduktion </a:t>
            </a:r>
            <a:r>
              <a:rPr lang="de-DE" baseline="0"/>
              <a:t>möglich. </a:t>
            </a:r>
          </a:p>
          <a:p>
            <a:pPr defTabSz="924458">
              <a:defRPr/>
            </a:pPr>
            <a:r>
              <a:rPr lang="de-DE" baseline="0"/>
              <a:t>Deswegen sind </a:t>
            </a:r>
            <a:r>
              <a:rPr lang="de-DE" b="1" baseline="0"/>
              <a:t>Gewinne und somit Gehälter auch niedriger</a:t>
            </a:r>
            <a:r>
              <a:rPr lang="de-DE" baseline="0"/>
              <a:t> als bei anderen Ingenieurberufen (z.B. Automobilbranche).</a:t>
            </a:r>
            <a:endParaRPr lang="de-DE"/>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72</a:t>
            </a:fld>
            <a:endParaRPr lang="de-DE"/>
          </a:p>
        </p:txBody>
      </p:sp>
    </p:spTree>
    <p:extLst>
      <p:ext uri="{BB962C8B-B14F-4D97-AF65-F5344CB8AC3E}">
        <p14:creationId xmlns:p14="http://schemas.microsoft.com/office/powerpoint/2010/main" val="346509538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defTabSz="924458">
              <a:defRPr/>
            </a:pPr>
            <a:r>
              <a:rPr lang="de-DE"/>
              <a:t>Quellen:</a:t>
            </a:r>
          </a:p>
          <a:p>
            <a:pPr defTabSz="924458">
              <a:defRPr/>
            </a:pPr>
            <a:r>
              <a:rPr lang="de-DE">
                <a:solidFill>
                  <a:schemeClr val="tx1">
                    <a:lumMod val="50000"/>
                    <a:lumOff val="50000"/>
                  </a:schemeClr>
                </a:solidFill>
              </a:rPr>
              <a:t>www.ingenieurkarriere.de </a:t>
            </a:r>
          </a:p>
          <a:p>
            <a:pPr defTabSz="924458">
              <a:defRPr/>
            </a:pPr>
            <a:r>
              <a:rPr lang="de-DE">
                <a:solidFill>
                  <a:schemeClr val="tx1">
                    <a:lumMod val="50000"/>
                    <a:lumOff val="50000"/>
                  </a:schemeClr>
                </a:solidFill>
              </a:rPr>
              <a:t>www.gehaltscheck.de</a:t>
            </a:r>
          </a:p>
          <a:p>
            <a:pPr defTabSz="924458">
              <a:defRPr/>
            </a:pPr>
            <a:endParaRPr lang="de-DE">
              <a:solidFill>
                <a:schemeClr val="tx1">
                  <a:lumMod val="50000"/>
                  <a:lumOff val="50000"/>
                </a:schemeClr>
              </a:solidFill>
            </a:endParaRPr>
          </a:p>
          <a:p>
            <a:pPr defTabSz="924458">
              <a:defRPr/>
            </a:pPr>
            <a:r>
              <a:rPr lang="de-DE">
                <a:solidFill>
                  <a:schemeClr val="tx1">
                    <a:lumMod val="50000"/>
                    <a:lumOff val="50000"/>
                  </a:schemeClr>
                </a:solidFill>
              </a:rPr>
              <a:t>Achtung</a:t>
            </a:r>
            <a:r>
              <a:rPr lang="de-DE" baseline="0">
                <a:solidFill>
                  <a:schemeClr val="tx1">
                    <a:lumMod val="50000"/>
                    <a:lumOff val="50000"/>
                  </a:schemeClr>
                </a:solidFill>
              </a:rPr>
              <a:t>! Zahlen kommen aus Umfragen und sind nicht 100% korrekt.</a:t>
            </a:r>
          </a:p>
          <a:p>
            <a:pPr defTabSz="924458">
              <a:defRPr/>
            </a:pPr>
            <a:br>
              <a:rPr lang="de-DE">
                <a:solidFill>
                  <a:schemeClr val="tx1">
                    <a:lumMod val="50000"/>
                    <a:lumOff val="50000"/>
                  </a:schemeClr>
                </a:solidFill>
              </a:rPr>
            </a:br>
            <a:r>
              <a:rPr lang="de-DE">
                <a:solidFill>
                  <a:schemeClr val="tx1">
                    <a:lumMod val="50000"/>
                    <a:lumOff val="50000"/>
                  </a:schemeClr>
                </a:solidFill>
              </a:rPr>
              <a:t>*Hinweise:</a:t>
            </a:r>
          </a:p>
          <a:p>
            <a:pPr defTabSz="924458">
              <a:defRPr/>
            </a:pPr>
            <a:r>
              <a:rPr lang="de-DE">
                <a:solidFill>
                  <a:schemeClr val="tx1">
                    <a:lumMod val="50000"/>
                    <a:lumOff val="50000"/>
                  </a:schemeClr>
                </a:solidFill>
              </a:rPr>
              <a:t>- </a:t>
            </a:r>
            <a:r>
              <a:rPr lang="de-DE" baseline="0">
                <a:solidFill>
                  <a:schemeClr val="tx1">
                    <a:lumMod val="50000"/>
                    <a:lumOff val="50000"/>
                  </a:schemeClr>
                </a:solidFill>
              </a:rPr>
              <a:t> Grafik allgemein mit Vorsicht zu genießen</a:t>
            </a:r>
            <a:endParaRPr lang="de-DE">
              <a:solidFill>
                <a:schemeClr val="tx1">
                  <a:lumMod val="50000"/>
                  <a:lumOff val="50000"/>
                </a:schemeClr>
              </a:solidFill>
            </a:endParaRPr>
          </a:p>
          <a:p>
            <a:pPr marL="171450" indent="-171450" defTabSz="924458">
              <a:buFontTx/>
              <a:buChar char="-"/>
              <a:defRPr/>
            </a:pPr>
            <a:r>
              <a:rPr lang="de-DE">
                <a:solidFill>
                  <a:schemeClr val="tx1">
                    <a:lumMod val="50000"/>
                    <a:lumOff val="50000"/>
                  </a:schemeClr>
                </a:solidFill>
              </a:rPr>
              <a:t>Architektengehalt extrem von der Größe des Büros abhängig (!)</a:t>
            </a:r>
          </a:p>
          <a:p>
            <a:pPr marL="171450" indent="-171450" defTabSz="924458">
              <a:buFontTx/>
              <a:buChar char="-"/>
              <a:defRPr/>
            </a:pPr>
            <a:r>
              <a:rPr lang="de-DE">
                <a:solidFill>
                  <a:schemeClr val="tx1">
                    <a:lumMod val="50000"/>
                    <a:lumOff val="50000"/>
                  </a:schemeClr>
                </a:solidFill>
              </a:rPr>
              <a:t>Sachverständige</a:t>
            </a:r>
            <a:r>
              <a:rPr lang="de-DE" baseline="0">
                <a:solidFill>
                  <a:schemeClr val="tx1">
                    <a:lumMod val="50000"/>
                    <a:lumOff val="50000"/>
                  </a:schemeClr>
                </a:solidFill>
              </a:rPr>
              <a:t> öfter selbstständig, deswegen vereinzelt sehr hohe Gehälter möglich</a:t>
            </a:r>
            <a:endParaRPr lang="de-DE" baseline="0"/>
          </a:p>
          <a:p>
            <a:pPr marL="173336" indent="-173336">
              <a:buFontTx/>
              <a:buChar char="-"/>
            </a:pPr>
            <a:endParaRPr lang="de-DE" baseline="0"/>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73</a:t>
            </a:fld>
            <a:endParaRPr lang="de-DE"/>
          </a:p>
        </p:txBody>
      </p:sp>
    </p:spTree>
    <p:extLst>
      <p:ext uri="{BB962C8B-B14F-4D97-AF65-F5344CB8AC3E}">
        <p14:creationId xmlns:p14="http://schemas.microsoft.com/office/powerpoint/2010/main" val="357095053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228600" indent="-228600">
              <a:buAutoNum type="alphaUcParenR"/>
            </a:pPr>
            <a:r>
              <a:rPr lang="de-DE" baseline="0"/>
              <a:t>Einflussfaktoren auf das Gehalt</a:t>
            </a:r>
          </a:p>
          <a:p>
            <a:pPr marL="228600" indent="-228600">
              <a:buAutoNum type="alphaUcParenR"/>
            </a:pPr>
            <a:r>
              <a:rPr lang="de-DE" baseline="0"/>
              <a:t>Brutto Jahresentgelt von Ingenieuren 2014 nach </a:t>
            </a:r>
          </a:p>
          <a:p>
            <a:pPr marL="0" indent="0">
              <a:buNone/>
            </a:pPr>
            <a:r>
              <a:rPr lang="de-DE" baseline="0"/>
              <a:t>	- Nord-Süd Gefälle</a:t>
            </a:r>
          </a:p>
          <a:p>
            <a:endParaRPr lang="de-DE" baseline="0"/>
          </a:p>
          <a:p>
            <a:r>
              <a:rPr lang="de-DE" baseline="0"/>
              <a:t>Gehalt sehr stark abhängig von</a:t>
            </a:r>
          </a:p>
          <a:p>
            <a:pPr marL="173336" indent="-173336" defTabSz="924458">
              <a:buFontTx/>
              <a:buChar char="-"/>
              <a:defRPr/>
            </a:pPr>
            <a:r>
              <a:rPr lang="de-DE" b="1" baseline="0"/>
              <a:t>Firmengröße</a:t>
            </a:r>
            <a:r>
              <a:rPr lang="de-DE" baseline="0"/>
              <a:t>, je größer desto mehr Geld</a:t>
            </a:r>
          </a:p>
          <a:p>
            <a:pPr marL="173336" indent="-173336" defTabSz="924458">
              <a:buFontTx/>
              <a:buChar char="-"/>
              <a:defRPr/>
            </a:pPr>
            <a:r>
              <a:rPr lang="de-DE" baseline="0"/>
              <a:t>Berufserfahrung</a:t>
            </a:r>
          </a:p>
          <a:p>
            <a:pPr marL="173336" indent="-173336" defTabSz="924458">
              <a:buFontTx/>
              <a:buChar char="-"/>
              <a:defRPr/>
            </a:pPr>
            <a:r>
              <a:rPr lang="de-DE" baseline="0"/>
              <a:t>Arbeitgeber</a:t>
            </a:r>
          </a:p>
          <a:p>
            <a:pPr marL="173336" indent="-173336" defTabSz="924458">
              <a:buFontTx/>
              <a:buChar char="-"/>
              <a:defRPr/>
            </a:pPr>
            <a:r>
              <a:rPr lang="de-DE" b="1" baseline="0"/>
              <a:t>Region</a:t>
            </a:r>
          </a:p>
          <a:p>
            <a:pPr marL="173336" indent="-173336" defTabSz="924458">
              <a:buFontTx/>
              <a:buChar char="-"/>
              <a:defRPr/>
            </a:pPr>
            <a:r>
              <a:rPr lang="de-DE" baseline="0"/>
              <a:t>(Je mehr Verantwortung, desto mehr Gehalt)</a:t>
            </a:r>
          </a:p>
          <a:p>
            <a:pPr marL="173336" indent="-173336">
              <a:buFontTx/>
              <a:buChar char="-"/>
            </a:pPr>
            <a:r>
              <a:rPr lang="de-DE" baseline="0"/>
              <a:t>Master und nicht nur Bachelor</a:t>
            </a:r>
          </a:p>
          <a:p>
            <a:pPr marL="0" indent="0">
              <a:buFontTx/>
              <a:buNone/>
            </a:pPr>
            <a:endParaRPr lang="de-DE" baseline="0"/>
          </a:p>
          <a:p>
            <a:pPr marL="0" indent="0">
              <a:buFontTx/>
              <a:buNone/>
            </a:pPr>
            <a:br>
              <a:rPr lang="de-DE" baseline="0"/>
            </a:br>
            <a:r>
              <a:rPr lang="de-DE" baseline="0"/>
              <a:t>Quelle rechts, Inegenieurkarriere.de/</a:t>
            </a:r>
            <a:r>
              <a:rPr lang="de-DE" baseline="0" err="1"/>
              <a:t>gehaltstest</a:t>
            </a:r>
            <a:br>
              <a:rPr lang="de-DE" baseline="0"/>
            </a:br>
            <a:r>
              <a:rPr lang="de-DE" baseline="0"/>
              <a:t>links: Ute Schroeter Berfusstart.de</a:t>
            </a:r>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74</a:t>
            </a:fld>
            <a:endParaRPr lang="de-DE"/>
          </a:p>
        </p:txBody>
      </p:sp>
    </p:spTree>
    <p:extLst>
      <p:ext uri="{BB962C8B-B14F-4D97-AF65-F5344CB8AC3E}">
        <p14:creationId xmlns:p14="http://schemas.microsoft.com/office/powerpoint/2010/main" val="2508125936"/>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75</a:t>
            </a:fld>
            <a:endParaRPr lang="de-DE"/>
          </a:p>
        </p:txBody>
      </p:sp>
    </p:spTree>
    <p:extLst>
      <p:ext uri="{BB962C8B-B14F-4D97-AF65-F5344CB8AC3E}">
        <p14:creationId xmlns:p14="http://schemas.microsoft.com/office/powerpoint/2010/main" val="80366921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76</a:t>
            </a:fld>
            <a:endParaRPr lang="de-DE"/>
          </a:p>
        </p:txBody>
      </p:sp>
    </p:spTree>
    <p:extLst>
      <p:ext uri="{BB962C8B-B14F-4D97-AF65-F5344CB8AC3E}">
        <p14:creationId xmlns:p14="http://schemas.microsoft.com/office/powerpoint/2010/main" val="176697742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a:t>Altes</a:t>
            </a:r>
            <a:r>
              <a:rPr lang="de-DE" b="1" baseline="0"/>
              <a:t> Rollenbild ändert sich </a:t>
            </a:r>
          </a:p>
          <a:p>
            <a:r>
              <a:rPr lang="de-DE" baseline="0"/>
              <a:t>„</a:t>
            </a:r>
            <a:r>
              <a:rPr lang="de-DE" i="1" baseline="0"/>
              <a:t>Jungs spielen mit Autos, Mädchen mit Puppen</a:t>
            </a:r>
            <a:r>
              <a:rPr lang="de-DE" baseline="0"/>
              <a:t>“.</a:t>
            </a:r>
            <a:endParaRPr lang="de-DE"/>
          </a:p>
          <a:p>
            <a:endParaRPr lang="de-DE"/>
          </a:p>
          <a:p>
            <a:r>
              <a:rPr lang="de-DE"/>
              <a:t>Frauenanteil</a:t>
            </a:r>
            <a:r>
              <a:rPr lang="de-DE" baseline="0"/>
              <a:t> ist gestiegen, hält sich jetzt auf etwa </a:t>
            </a:r>
            <a:r>
              <a:rPr lang="de-DE" b="1" baseline="0"/>
              <a:t>18 Prozent (für alle Ingenieursdisziplinen)</a:t>
            </a:r>
          </a:p>
          <a:p>
            <a:pPr marL="173336" indent="-173336">
              <a:buFontTx/>
              <a:buChar char="-"/>
            </a:pPr>
            <a:r>
              <a:rPr lang="de-DE" baseline="0"/>
              <a:t>TUM Maschinenbau 14 %</a:t>
            </a:r>
          </a:p>
          <a:p>
            <a:pPr marL="173336" indent="-173336">
              <a:buFontTx/>
              <a:buChar char="-"/>
            </a:pPr>
            <a:r>
              <a:rPr lang="de-DE" baseline="0"/>
              <a:t>TUM Architektur 57 %</a:t>
            </a:r>
          </a:p>
          <a:p>
            <a:pPr marL="173336" indent="-173336">
              <a:buFontTx/>
              <a:buChar char="-"/>
            </a:pPr>
            <a:r>
              <a:rPr lang="de-DE" baseline="0"/>
              <a:t>TUM Mathematik 31 %</a:t>
            </a:r>
          </a:p>
          <a:p>
            <a:pPr marL="173336" indent="-173336">
              <a:buFontTx/>
              <a:buChar char="-"/>
            </a:pPr>
            <a:r>
              <a:rPr lang="de-DE" baseline="0"/>
              <a:t>TUM Physik 15 %</a:t>
            </a:r>
          </a:p>
          <a:p>
            <a:pPr marL="173336" indent="-173336">
              <a:buFontTx/>
              <a:buChar char="-"/>
            </a:pPr>
            <a:r>
              <a:rPr lang="de-DE" baseline="0"/>
              <a:t>TUM Wirtschaft 32 %</a:t>
            </a:r>
          </a:p>
          <a:p>
            <a:endParaRPr lang="de-DE" baseline="0"/>
          </a:p>
          <a:p>
            <a:r>
              <a:rPr lang="de-DE" baseline="0"/>
              <a:t>ABER: Diagramm bezieht sich auf alle Ingenieurswissenschaften.</a:t>
            </a:r>
          </a:p>
          <a:p>
            <a:r>
              <a:rPr lang="de-DE" b="1" baseline="0"/>
              <a:t>Anteil bei Bau-/Umweltingenieurwesen nochmal viel höher</a:t>
            </a:r>
            <a:r>
              <a:rPr lang="de-DE" baseline="0"/>
              <a:t>:</a:t>
            </a:r>
          </a:p>
          <a:p>
            <a:pPr marL="173336" indent="-173336">
              <a:buFontTx/>
              <a:buChar char="-"/>
            </a:pPr>
            <a:r>
              <a:rPr lang="de-DE" baseline="0"/>
              <a:t>TUM Bauingenieure  	</a:t>
            </a:r>
            <a:r>
              <a:rPr lang="de-DE" b="1" baseline="0"/>
              <a:t>30% </a:t>
            </a:r>
            <a:r>
              <a:rPr lang="de-DE" baseline="0"/>
              <a:t>Frauenanteil</a:t>
            </a:r>
          </a:p>
          <a:p>
            <a:pPr marL="173336" indent="-173336">
              <a:buFontTx/>
              <a:buChar char="-"/>
            </a:pPr>
            <a:r>
              <a:rPr lang="de-DE" baseline="0"/>
              <a:t>TUM Umweltingenieure 	</a:t>
            </a:r>
            <a:r>
              <a:rPr lang="de-DE" b="1" baseline="0"/>
              <a:t>38%</a:t>
            </a:r>
            <a:r>
              <a:rPr lang="de-DE" baseline="0"/>
              <a:t> Frauenanteil</a:t>
            </a:r>
          </a:p>
          <a:p>
            <a:endParaRPr lang="de-DE" baseline="0"/>
          </a:p>
          <a:p>
            <a:endParaRPr lang="de-DE" baseline="0"/>
          </a:p>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77</a:t>
            </a:fld>
            <a:endParaRPr lang="de-DE"/>
          </a:p>
        </p:txBody>
      </p:sp>
    </p:spTree>
    <p:extLst>
      <p:ext uri="{BB962C8B-B14F-4D97-AF65-F5344CB8AC3E}">
        <p14:creationId xmlns:p14="http://schemas.microsoft.com/office/powerpoint/2010/main" val="160286195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78</a:t>
            </a:fld>
            <a:endParaRPr lang="de-DE"/>
          </a:p>
        </p:txBody>
      </p:sp>
    </p:spTree>
    <p:extLst>
      <p:ext uri="{BB962C8B-B14F-4D97-AF65-F5344CB8AC3E}">
        <p14:creationId xmlns:p14="http://schemas.microsoft.com/office/powerpoint/2010/main" val="189612765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79</a:t>
            </a:fld>
            <a:endParaRPr lang="de-DE"/>
          </a:p>
        </p:txBody>
      </p:sp>
    </p:spTree>
    <p:extLst>
      <p:ext uri="{BB962C8B-B14F-4D97-AF65-F5344CB8AC3E}">
        <p14:creationId xmlns:p14="http://schemas.microsoft.com/office/powerpoint/2010/main" val="165151200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C58EACC2-C27E-4DEC-9E57-C53880CB4A54}" type="slidenum">
              <a:rPr lang="de-DE" smtClean="0"/>
              <a:t>80</a:t>
            </a:fld>
            <a:endParaRPr lang="de-DE"/>
          </a:p>
        </p:txBody>
      </p:sp>
    </p:spTree>
    <p:extLst>
      <p:ext uri="{BB962C8B-B14F-4D97-AF65-F5344CB8AC3E}">
        <p14:creationId xmlns:p14="http://schemas.microsoft.com/office/powerpoint/2010/main" val="278744772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elfolie">
    <p:spTree>
      <p:nvGrpSpPr>
        <p:cNvPr id="1" name=""/>
        <p:cNvGrpSpPr/>
        <p:nvPr/>
      </p:nvGrpSpPr>
      <p:grpSpPr>
        <a:xfrm>
          <a:off x="0" y="0"/>
          <a:ext cx="0" cy="0"/>
          <a:chOff x="0" y="0"/>
          <a:chExt cx="0" cy="0"/>
        </a:xfrm>
      </p:grpSpPr>
      <p:pic>
        <p:nvPicPr>
          <p:cNvPr id="7" name="Picture 4"/>
          <p:cNvPicPr>
            <a:picLocks noChangeAspect="1" noChangeArrowheads="1"/>
          </p:cNvPicPr>
          <p:nvPr userDrawn="1"/>
        </p:nvPicPr>
        <p:blipFill>
          <a:blip r:embed="rId2">
            <a:extLst>
              <a:ext uri="{BEBA8EAE-BF5A-486C-A8C5-ECC9F3942E4B}">
                <a14:imgProps xmlns:a14="http://schemas.microsoft.com/office/drawing/2010/main">
                  <a14:imgLayer r:embed="rId3">
                    <a14:imgEffect>
                      <a14:brightnessContrast contrast="50000"/>
                    </a14:imgEffect>
                  </a14:imgLayer>
                </a14:imgProps>
              </a:ext>
              <a:ext uri="{28A0092B-C50C-407E-A947-70E740481C1C}">
                <a14:useLocalDpi xmlns:a14="http://schemas.microsoft.com/office/drawing/2010/main"/>
              </a:ext>
            </a:extLst>
          </a:blip>
          <a:srcRect/>
          <a:stretch>
            <a:fillRect/>
          </a:stretch>
        </p:blipFill>
        <p:spPr bwMode="auto">
          <a:xfrm>
            <a:off x="395536" y="957467"/>
            <a:ext cx="8485098" cy="5639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Datumsplatzhalter 3"/>
          <p:cNvSpPr>
            <a:spLocks noGrp="1"/>
          </p:cNvSpPr>
          <p:nvPr>
            <p:ph type="dt" sz="half" idx="10"/>
          </p:nvPr>
        </p:nvSpPr>
        <p:spPr>
          <a:xfrm>
            <a:off x="1430288" y="6356350"/>
            <a:ext cx="2133600" cy="365125"/>
          </a:xfrm>
        </p:spPr>
        <p:txBody>
          <a:bodyPr/>
          <a:lstStyle/>
          <a:p>
            <a:fld id="{DDE9C5EC-3DD4-48C9-B02D-F6753766DDBF}" type="datetimeFigureOut">
              <a:rPr lang="de-DE" smtClean="0"/>
              <a:t>27.07.2025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6F660708-F2C7-4D96-B83C-A3C665E5F07E}" type="slidenum">
              <a:rPr lang="de-DE" smtClean="0"/>
              <a:t>‹Nr.›</a:t>
            </a:fld>
            <a:endParaRPr lang="de-DE"/>
          </a:p>
        </p:txBody>
      </p:sp>
      <p:sp>
        <p:nvSpPr>
          <p:cNvPr id="10" name="Textplatzhalter 9"/>
          <p:cNvSpPr>
            <a:spLocks noGrp="1"/>
          </p:cNvSpPr>
          <p:nvPr>
            <p:ph type="body" sz="quarter" idx="13" hasCustomPrompt="1"/>
          </p:nvPr>
        </p:nvSpPr>
        <p:spPr>
          <a:xfrm>
            <a:off x="468000" y="6444000"/>
            <a:ext cx="3959984" cy="287337"/>
          </a:xfrm>
        </p:spPr>
        <p:txBody>
          <a:bodyPr/>
          <a:lstStyle>
            <a:lvl1pPr marL="0" indent="0">
              <a:buNone/>
              <a:defRPr sz="900">
                <a:solidFill>
                  <a:schemeClr val="tx1">
                    <a:lumMod val="50000"/>
                    <a:lumOff val="50000"/>
                  </a:schemeClr>
                </a:solidFill>
              </a:defRPr>
            </a:lvl1pPr>
          </a:lstStyle>
          <a:p>
            <a:pPr lvl="0"/>
            <a:r>
              <a:rPr lang="de-DE"/>
              <a:t>Quellenangabe</a:t>
            </a:r>
          </a:p>
        </p:txBody>
      </p:sp>
      <p:sp>
        <p:nvSpPr>
          <p:cNvPr id="11" name="Textplatzhalter 9"/>
          <p:cNvSpPr>
            <a:spLocks noGrp="1"/>
          </p:cNvSpPr>
          <p:nvPr>
            <p:ph type="body" sz="quarter" idx="14" hasCustomPrompt="1"/>
          </p:nvPr>
        </p:nvSpPr>
        <p:spPr>
          <a:xfrm>
            <a:off x="4500448" y="6444000"/>
            <a:ext cx="4392032" cy="287337"/>
          </a:xfrm>
        </p:spPr>
        <p:txBody>
          <a:bodyPr/>
          <a:lstStyle>
            <a:lvl1pPr marL="0" indent="0">
              <a:buNone/>
              <a:defRPr sz="900">
                <a:solidFill>
                  <a:schemeClr val="tx1">
                    <a:lumMod val="50000"/>
                    <a:lumOff val="50000"/>
                  </a:schemeClr>
                </a:solidFill>
              </a:defRPr>
            </a:lvl1pPr>
          </a:lstStyle>
          <a:p>
            <a:pPr lvl="0"/>
            <a:r>
              <a:rPr lang="de-DE"/>
              <a:t>Quellenangabe</a:t>
            </a:r>
          </a:p>
        </p:txBody>
      </p:sp>
    </p:spTree>
    <p:extLst>
      <p:ext uri="{BB962C8B-B14F-4D97-AF65-F5344CB8AC3E}">
        <p14:creationId xmlns:p14="http://schemas.microsoft.com/office/powerpoint/2010/main" val="1097587096"/>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Inhaltsplatzhalter 2"/>
          <p:cNvSpPr>
            <a:spLocks noGrp="1"/>
          </p:cNvSpPr>
          <p:nvPr>
            <p:ph idx="1"/>
          </p:nvPr>
        </p:nvSpPr>
        <p:spPr/>
        <p:txBody>
          <a:body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10"/>
          </p:nvPr>
        </p:nvSpPr>
        <p:spPr/>
        <p:txBody>
          <a:bodyPr/>
          <a:lstStyle/>
          <a:p>
            <a:fld id="{DDE9C5EC-3DD4-48C9-B02D-F6753766DDBF}" type="datetimeFigureOut">
              <a:rPr lang="de-DE" smtClean="0"/>
              <a:t>27.07.2025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3822874018"/>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de-DE"/>
              <a:t>Titelmasterformat durch Klicken bearbeiten</a:t>
            </a:r>
          </a:p>
        </p:txBody>
      </p:sp>
      <p:sp>
        <p:nvSpPr>
          <p:cNvPr id="3" name="Textplatzhalt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de-DE"/>
              <a:t>Textmasterformat bearbeiten</a:t>
            </a:r>
          </a:p>
        </p:txBody>
      </p:sp>
      <p:sp>
        <p:nvSpPr>
          <p:cNvPr id="4" name="Datumsplatzhalter 3"/>
          <p:cNvSpPr>
            <a:spLocks noGrp="1"/>
          </p:cNvSpPr>
          <p:nvPr>
            <p:ph type="dt" sz="half" idx="10"/>
          </p:nvPr>
        </p:nvSpPr>
        <p:spPr/>
        <p:txBody>
          <a:bodyPr/>
          <a:lstStyle/>
          <a:p>
            <a:fld id="{DDE9C5EC-3DD4-48C9-B02D-F6753766DDBF}" type="datetimeFigureOut">
              <a:rPr lang="de-DE" smtClean="0"/>
              <a:t>27.07.2025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2822592789"/>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Inhaltsplatzhalt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Inhaltsplatzhalt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5" name="Datumsplatzhalter 4"/>
          <p:cNvSpPr>
            <a:spLocks noGrp="1"/>
          </p:cNvSpPr>
          <p:nvPr>
            <p:ph type="dt" sz="half" idx="10"/>
          </p:nvPr>
        </p:nvSpPr>
        <p:spPr/>
        <p:txBody>
          <a:bodyPr/>
          <a:lstStyle/>
          <a:p>
            <a:fld id="{DDE9C5EC-3DD4-48C9-B02D-F6753766DDBF}" type="datetimeFigureOut">
              <a:rPr lang="de-DE" smtClean="0"/>
              <a:t>27.07.2025</a:t>
            </a:fld>
            <a:endParaRPr lang="de-DE"/>
          </a:p>
        </p:txBody>
      </p:sp>
      <p:sp>
        <p:nvSpPr>
          <p:cNvPr id="6" name="Fußzeilenplatzhalter 5"/>
          <p:cNvSpPr>
            <a:spLocks noGrp="1"/>
          </p:cNvSpPr>
          <p:nvPr>
            <p:ph type="ftr" sz="quarter" idx="11"/>
          </p:nvPr>
        </p:nvSpPr>
        <p:spPr/>
        <p:txBody>
          <a:bodyPr/>
          <a:lstStyle/>
          <a:p>
            <a:endParaRPr lang="de-DE"/>
          </a:p>
        </p:txBody>
      </p:sp>
      <p:sp>
        <p:nvSpPr>
          <p:cNvPr id="7" name="Foliennummernplatzhalter 6"/>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2611446148"/>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lvl1pPr>
              <a:defRPr/>
            </a:lvl1pPr>
          </a:lstStyle>
          <a:p>
            <a:r>
              <a:rPr lang="de-DE"/>
              <a:t>Titelmasterformat durch Klicken bearbeiten</a:t>
            </a:r>
          </a:p>
        </p:txBody>
      </p:sp>
      <p:sp>
        <p:nvSpPr>
          <p:cNvPr id="3" name="Textplatzhalt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Textmasterformat bearbeiten</a:t>
            </a:r>
          </a:p>
        </p:txBody>
      </p:sp>
      <p:sp>
        <p:nvSpPr>
          <p:cNvPr id="4" name="Inhaltsplatzhalt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5" name="Textplatzhalt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Textmasterformat bearbeiten</a:t>
            </a:r>
          </a:p>
        </p:txBody>
      </p:sp>
      <p:sp>
        <p:nvSpPr>
          <p:cNvPr id="6" name="Inhaltsplatzhalt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7" name="Datumsplatzhalter 6"/>
          <p:cNvSpPr>
            <a:spLocks noGrp="1"/>
          </p:cNvSpPr>
          <p:nvPr>
            <p:ph type="dt" sz="half" idx="10"/>
          </p:nvPr>
        </p:nvSpPr>
        <p:spPr/>
        <p:txBody>
          <a:bodyPr/>
          <a:lstStyle/>
          <a:p>
            <a:fld id="{DDE9C5EC-3DD4-48C9-B02D-F6753766DDBF}" type="datetimeFigureOut">
              <a:rPr lang="de-DE" smtClean="0"/>
              <a:t>27.07.2025</a:t>
            </a:fld>
            <a:endParaRPr lang="de-DE"/>
          </a:p>
        </p:txBody>
      </p:sp>
      <p:sp>
        <p:nvSpPr>
          <p:cNvPr id="8" name="Fußzeilenplatzhalter 7"/>
          <p:cNvSpPr>
            <a:spLocks noGrp="1"/>
          </p:cNvSpPr>
          <p:nvPr>
            <p:ph type="ftr" sz="quarter" idx="11"/>
          </p:nvPr>
        </p:nvSpPr>
        <p:spPr/>
        <p:txBody>
          <a:bodyPr/>
          <a:lstStyle/>
          <a:p>
            <a:endParaRPr lang="de-DE"/>
          </a:p>
        </p:txBody>
      </p:sp>
      <p:sp>
        <p:nvSpPr>
          <p:cNvPr id="9" name="Foliennummernplatzhalter 8"/>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3091047069"/>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Datumsplatzhalter 2"/>
          <p:cNvSpPr>
            <a:spLocks noGrp="1"/>
          </p:cNvSpPr>
          <p:nvPr>
            <p:ph type="dt" sz="half" idx="10"/>
          </p:nvPr>
        </p:nvSpPr>
        <p:spPr/>
        <p:txBody>
          <a:bodyPr/>
          <a:lstStyle/>
          <a:p>
            <a:fld id="{DDE9C5EC-3DD4-48C9-B02D-F6753766DDBF}" type="datetimeFigureOut">
              <a:rPr lang="de-DE" smtClean="0"/>
              <a:t>27.07.2025</a:t>
            </a:fld>
            <a:endParaRPr lang="de-DE"/>
          </a:p>
        </p:txBody>
      </p:sp>
      <p:sp>
        <p:nvSpPr>
          <p:cNvPr id="4" name="Fußzeilenplatzhalter 3"/>
          <p:cNvSpPr>
            <a:spLocks noGrp="1"/>
          </p:cNvSpPr>
          <p:nvPr>
            <p:ph type="ftr" sz="quarter" idx="11"/>
          </p:nvPr>
        </p:nvSpPr>
        <p:spPr/>
        <p:txBody>
          <a:bodyPr/>
          <a:lstStyle/>
          <a:p>
            <a:endParaRPr lang="de-DE"/>
          </a:p>
        </p:txBody>
      </p:sp>
      <p:sp>
        <p:nvSpPr>
          <p:cNvPr id="5" name="Foliennummernplatzhalter 4"/>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1838277292"/>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p:cNvSpPr>
            <a:spLocks noGrp="1"/>
          </p:cNvSpPr>
          <p:nvPr>
            <p:ph type="dt" sz="half" idx="10"/>
          </p:nvPr>
        </p:nvSpPr>
        <p:spPr/>
        <p:txBody>
          <a:bodyPr/>
          <a:lstStyle/>
          <a:p>
            <a:fld id="{DDE9C5EC-3DD4-48C9-B02D-F6753766DDBF}" type="datetimeFigureOut">
              <a:rPr lang="de-DE" smtClean="0"/>
              <a:t>27.07.2025</a:t>
            </a:fld>
            <a:endParaRPr lang="de-DE"/>
          </a:p>
        </p:txBody>
      </p:sp>
      <p:sp>
        <p:nvSpPr>
          <p:cNvPr id="3" name="Fußzeilenplatzhalter 2"/>
          <p:cNvSpPr>
            <a:spLocks noGrp="1"/>
          </p:cNvSpPr>
          <p:nvPr>
            <p:ph type="ftr" sz="quarter" idx="11"/>
          </p:nvPr>
        </p:nvSpPr>
        <p:spPr/>
        <p:txBody>
          <a:bodyPr/>
          <a:lstStyle/>
          <a:p>
            <a:endParaRPr lang="de-DE"/>
          </a:p>
        </p:txBody>
      </p:sp>
      <p:sp>
        <p:nvSpPr>
          <p:cNvPr id="4" name="Foliennummernplatzhalter 3"/>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1627235881"/>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de-DE"/>
              <a:t>Titelmasterformat durch Klicken bearbeiten</a:t>
            </a:r>
          </a:p>
        </p:txBody>
      </p:sp>
      <p:sp>
        <p:nvSpPr>
          <p:cNvPr id="3" name="Inhaltsplatzhalt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Textmasterformat bearbeiten</a:t>
            </a:r>
          </a:p>
        </p:txBody>
      </p:sp>
      <p:sp>
        <p:nvSpPr>
          <p:cNvPr id="5" name="Datumsplatzhalter 4"/>
          <p:cNvSpPr>
            <a:spLocks noGrp="1"/>
          </p:cNvSpPr>
          <p:nvPr>
            <p:ph type="dt" sz="half" idx="10"/>
          </p:nvPr>
        </p:nvSpPr>
        <p:spPr/>
        <p:txBody>
          <a:bodyPr/>
          <a:lstStyle/>
          <a:p>
            <a:fld id="{DDE9C5EC-3DD4-48C9-B02D-F6753766DDBF}" type="datetimeFigureOut">
              <a:rPr lang="de-DE" smtClean="0"/>
              <a:t>27.07.2025</a:t>
            </a:fld>
            <a:endParaRPr lang="de-DE"/>
          </a:p>
        </p:txBody>
      </p:sp>
      <p:sp>
        <p:nvSpPr>
          <p:cNvPr id="6" name="Fußzeilenplatzhalter 5"/>
          <p:cNvSpPr>
            <a:spLocks noGrp="1"/>
          </p:cNvSpPr>
          <p:nvPr>
            <p:ph type="ftr" sz="quarter" idx="11"/>
          </p:nvPr>
        </p:nvSpPr>
        <p:spPr/>
        <p:txBody>
          <a:bodyPr/>
          <a:lstStyle/>
          <a:p>
            <a:endParaRPr lang="de-DE"/>
          </a:p>
        </p:txBody>
      </p:sp>
      <p:sp>
        <p:nvSpPr>
          <p:cNvPr id="7" name="Foliennummernplatzhalter 6"/>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2238892340"/>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de-DE"/>
              <a:t>Titelmasterformat durch Klicken bearbeiten</a:t>
            </a:r>
          </a:p>
        </p:txBody>
      </p:sp>
      <p:sp>
        <p:nvSpPr>
          <p:cNvPr id="3" name="Bildplatzhalt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extplatzhalt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Textmasterformat bearbeiten</a:t>
            </a:r>
          </a:p>
        </p:txBody>
      </p:sp>
      <p:sp>
        <p:nvSpPr>
          <p:cNvPr id="5" name="Datumsplatzhalter 4"/>
          <p:cNvSpPr>
            <a:spLocks noGrp="1"/>
          </p:cNvSpPr>
          <p:nvPr>
            <p:ph type="dt" sz="half" idx="10"/>
          </p:nvPr>
        </p:nvSpPr>
        <p:spPr/>
        <p:txBody>
          <a:bodyPr/>
          <a:lstStyle/>
          <a:p>
            <a:fld id="{DDE9C5EC-3DD4-48C9-B02D-F6753766DDBF}" type="datetimeFigureOut">
              <a:rPr lang="de-DE" smtClean="0"/>
              <a:t>27.07.2025</a:t>
            </a:fld>
            <a:endParaRPr lang="de-DE"/>
          </a:p>
        </p:txBody>
      </p:sp>
      <p:sp>
        <p:nvSpPr>
          <p:cNvPr id="6" name="Fußzeilenplatzhalter 5"/>
          <p:cNvSpPr>
            <a:spLocks noGrp="1"/>
          </p:cNvSpPr>
          <p:nvPr>
            <p:ph type="ftr" sz="quarter" idx="11"/>
          </p:nvPr>
        </p:nvSpPr>
        <p:spPr/>
        <p:txBody>
          <a:bodyPr/>
          <a:lstStyle/>
          <a:p>
            <a:endParaRPr lang="de-DE"/>
          </a:p>
        </p:txBody>
      </p:sp>
      <p:sp>
        <p:nvSpPr>
          <p:cNvPr id="7" name="Foliennummernplatzhalter 6"/>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1836714045"/>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p>
        </p:txBody>
      </p:sp>
      <p:sp>
        <p:nvSpPr>
          <p:cNvPr id="3" name="Vertikaler Textplatzhalter 2"/>
          <p:cNvSpPr>
            <a:spLocks noGrp="1"/>
          </p:cNvSpPr>
          <p:nvPr>
            <p:ph type="body" orient="vert" idx="1"/>
          </p:nvPr>
        </p:nvSpPr>
        <p:spPr/>
        <p:txBody>
          <a:bodyPr vert="eaVert"/>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10"/>
          </p:nvPr>
        </p:nvSpPr>
        <p:spPr/>
        <p:txBody>
          <a:bodyPr/>
          <a:lstStyle/>
          <a:p>
            <a:fld id="{DDE9C5EC-3DD4-48C9-B02D-F6753766DDBF}" type="datetimeFigureOut">
              <a:rPr lang="de-DE" smtClean="0"/>
              <a:t>27.07.2025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3272499429"/>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6629400" y="274638"/>
            <a:ext cx="2057400" cy="5851525"/>
          </a:xfrm>
        </p:spPr>
        <p:txBody>
          <a:bodyPr vert="eaVert"/>
          <a:lstStyle/>
          <a:p>
            <a:r>
              <a:rPr lang="de-DE"/>
              <a:t>Titelmasterformat durch Klicken bearbeiten</a:t>
            </a:r>
          </a:p>
        </p:txBody>
      </p:sp>
      <p:sp>
        <p:nvSpPr>
          <p:cNvPr id="3" name="Vertikaler Textplatzhalter 2"/>
          <p:cNvSpPr>
            <a:spLocks noGrp="1"/>
          </p:cNvSpPr>
          <p:nvPr>
            <p:ph type="body" orient="vert" idx="1"/>
          </p:nvPr>
        </p:nvSpPr>
        <p:spPr>
          <a:xfrm>
            <a:off x="457200" y="274638"/>
            <a:ext cx="6019800" cy="5851525"/>
          </a:xfrm>
        </p:spPr>
        <p:txBody>
          <a:bodyPr vert="eaVert"/>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10"/>
          </p:nvPr>
        </p:nvSpPr>
        <p:spPr/>
        <p:txBody>
          <a:bodyPr/>
          <a:lstStyle/>
          <a:p>
            <a:fld id="{DDE9C5EC-3DD4-48C9-B02D-F6753766DDBF}" type="datetimeFigureOut">
              <a:rPr lang="de-DE" smtClean="0"/>
              <a:t>27.07.2025</a:t>
            </a:fld>
            <a:endParaRPr lang="de-DE"/>
          </a:p>
        </p:txBody>
      </p:sp>
      <p:sp>
        <p:nvSpPr>
          <p:cNvPr id="5" name="Fußzeilenplatzhalter 4"/>
          <p:cNvSpPr>
            <a:spLocks noGrp="1"/>
          </p:cNvSpPr>
          <p:nvPr>
            <p:ph type="ftr" sz="quarter" idx="11"/>
          </p:nvPr>
        </p:nvSpPr>
        <p:spPr/>
        <p:txBody>
          <a:bodyPr/>
          <a:lstStyle/>
          <a:p>
            <a:endParaRPr lang="de-DE"/>
          </a:p>
        </p:txBody>
      </p:sp>
      <p:sp>
        <p:nvSpPr>
          <p:cNvPr id="6" name="Foliennummernplatzhalter 5"/>
          <p:cNvSpPr>
            <a:spLocks noGrp="1"/>
          </p:cNvSpPr>
          <p:nvPr>
            <p:ph type="sldNum" sz="quarter" idx="12"/>
          </p:nvPr>
        </p:nvSpPr>
        <p:spPr/>
        <p:txBody>
          <a:bodyPr/>
          <a:lstStyle/>
          <a:p>
            <a:fld id="{6F660708-F2C7-4D96-B83C-A3C665E5F07E}" type="slidenum">
              <a:rPr lang="de-DE" smtClean="0"/>
              <a:t>‹Nr.›</a:t>
            </a:fld>
            <a:endParaRPr lang="de-DE"/>
          </a:p>
        </p:txBody>
      </p:sp>
    </p:spTree>
    <p:extLst>
      <p:ext uri="{BB962C8B-B14F-4D97-AF65-F5344CB8AC3E}">
        <p14:creationId xmlns:p14="http://schemas.microsoft.com/office/powerpoint/2010/main" val="3830969942"/>
      </p:ext>
    </p:extLst>
  </p:cSld>
  <p:clrMapOvr>
    <a:masterClrMapping/>
  </p:clrMapOvr>
  <p:transition spd="slow">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elfolie">
    <p:spTree>
      <p:nvGrpSpPr>
        <p:cNvPr id="1" name=""/>
        <p:cNvGrpSpPr/>
        <p:nvPr/>
      </p:nvGrpSpPr>
      <p:grpSpPr>
        <a:xfrm>
          <a:off x="0" y="0"/>
          <a:ext cx="0" cy="0"/>
          <a:chOff x="0" y="0"/>
          <a:chExt cx="0" cy="0"/>
        </a:xfrm>
      </p:grpSpPr>
      <p:pic>
        <p:nvPicPr>
          <p:cNvPr id="7" name="Picture 4"/>
          <p:cNvPicPr>
            <a:picLocks noChangeAspect="1" noChangeArrowheads="1"/>
          </p:cNvPicPr>
          <p:nvPr userDrawn="1"/>
        </p:nvPicPr>
        <p:blipFill>
          <a:blip r:embed="rId2">
            <a:extLst>
              <a:ext uri="{BEBA8EAE-BF5A-486C-A8C5-ECC9F3942E4B}">
                <a14:imgProps xmlns:a14="http://schemas.microsoft.com/office/drawing/2010/main">
                  <a14:imgLayer r:embed="rId3">
                    <a14:imgEffect>
                      <a14:brightnessContrast contrast="50000"/>
                    </a14:imgEffect>
                  </a14:imgLayer>
                </a14:imgProps>
              </a:ext>
              <a:ext uri="{28A0092B-C50C-407E-A947-70E740481C1C}">
                <a14:useLocalDpi xmlns:a14="http://schemas.microsoft.com/office/drawing/2010/main"/>
              </a:ext>
            </a:extLst>
          </a:blip>
          <a:srcRect/>
          <a:stretch>
            <a:fillRect/>
          </a:stretch>
        </p:blipFill>
        <p:spPr bwMode="auto">
          <a:xfrm>
            <a:off x="395536" y="957467"/>
            <a:ext cx="8485098" cy="5639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el 1"/>
          <p:cNvSpPr>
            <a:spLocks noGrp="1"/>
          </p:cNvSpPr>
          <p:nvPr>
            <p:ph type="ctrTitle"/>
          </p:nvPr>
        </p:nvSpPr>
        <p:spPr>
          <a:xfrm>
            <a:off x="685800" y="2130425"/>
            <a:ext cx="7772400" cy="1470025"/>
          </a:xfrm>
        </p:spPr>
        <p:txBody>
          <a:bodyPr/>
          <a:lstStyle/>
          <a:p>
            <a:r>
              <a:rPr lang="de-DE"/>
              <a:t>Titelmasterformat durch Klicken bearbeiten</a:t>
            </a:r>
          </a:p>
        </p:txBody>
      </p:sp>
      <p:sp>
        <p:nvSpPr>
          <p:cNvPr id="3" name="Untertitel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de-DE"/>
              <a:t>Formatvorlage des Untertitelmasters durch Klicken bearbeiten</a:t>
            </a:r>
          </a:p>
        </p:txBody>
      </p:sp>
      <p:sp>
        <p:nvSpPr>
          <p:cNvPr id="4" name="Datumsplatzhalter 3"/>
          <p:cNvSpPr>
            <a:spLocks noGrp="1"/>
          </p:cNvSpPr>
          <p:nvPr>
            <p:ph type="dt" sz="half" idx="10"/>
          </p:nvPr>
        </p:nvSpPr>
        <p:spPr/>
        <p:txBody>
          <a:bodyPr/>
          <a:lstStyle/>
          <a:p>
            <a:fld id="{DDE9C5EC-3DD4-48C9-B02D-F6753766DDBF}" type="datetimeFigureOut">
              <a:rPr lang="de-DE" smtClean="0">
                <a:solidFill>
                  <a:prstClr val="black">
                    <a:tint val="75000"/>
                  </a:prstClr>
                </a:solidFill>
              </a:rPr>
              <a:pPr/>
              <a:t>27.07.2025</a:t>
            </a:fld>
            <a:endParaRPr lang="de-DE">
              <a:solidFill>
                <a:prstClr val="black">
                  <a:tint val="75000"/>
                </a:prstClr>
              </a:solidFill>
            </a:endParaRPr>
          </a:p>
        </p:txBody>
      </p:sp>
      <p:sp>
        <p:nvSpPr>
          <p:cNvPr id="5" name="Fußzeilenplatzhalter 4"/>
          <p:cNvSpPr>
            <a:spLocks noGrp="1"/>
          </p:cNvSpPr>
          <p:nvPr>
            <p:ph type="ftr" sz="quarter" idx="11"/>
          </p:nvPr>
        </p:nvSpPr>
        <p:spPr/>
        <p:txBody>
          <a:bodyPr/>
          <a:lstStyle/>
          <a:p>
            <a:endParaRPr lang="de-DE">
              <a:solidFill>
                <a:prstClr val="black">
                  <a:tint val="75000"/>
                </a:prstClr>
              </a:solidFill>
            </a:endParaRPr>
          </a:p>
        </p:txBody>
      </p:sp>
      <p:sp>
        <p:nvSpPr>
          <p:cNvPr id="6" name="Foliennummernplatzhalter 5"/>
          <p:cNvSpPr>
            <a:spLocks noGrp="1"/>
          </p:cNvSpPr>
          <p:nvPr>
            <p:ph type="sldNum" sz="quarter" idx="12"/>
          </p:nvPr>
        </p:nvSpPr>
        <p:spPr/>
        <p:txBody>
          <a:bodyPr/>
          <a:lstStyle/>
          <a:p>
            <a:fld id="{6F660708-F2C7-4D96-B83C-A3C665E5F07E}" type="slidenum">
              <a:rPr lang="de-DE" smtClean="0">
                <a:solidFill>
                  <a:prstClr val="black">
                    <a:tint val="75000"/>
                  </a:prstClr>
                </a:solidFill>
              </a:rPr>
              <a:pPr/>
              <a:t>‹Nr.›</a:t>
            </a:fld>
            <a:endParaRPr lang="de-DE">
              <a:solidFill>
                <a:prstClr val="black">
                  <a:tint val="75000"/>
                </a:prstClr>
              </a:solidFill>
            </a:endParaRPr>
          </a:p>
        </p:txBody>
      </p:sp>
    </p:spTree>
    <p:extLst>
      <p:ext uri="{BB962C8B-B14F-4D97-AF65-F5344CB8AC3E}">
        <p14:creationId xmlns:p14="http://schemas.microsoft.com/office/powerpoint/2010/main" val="1001136464"/>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p:cNvSpPr>
            <a:spLocks noGrp="1"/>
          </p:cNvSpPr>
          <p:nvPr>
            <p:ph type="title"/>
          </p:nvPr>
        </p:nvSpPr>
        <p:spPr>
          <a:xfrm>
            <a:off x="467544" y="908720"/>
            <a:ext cx="8229600" cy="648072"/>
          </a:xfrm>
          <a:prstGeom prst="rect">
            <a:avLst/>
          </a:prstGeom>
        </p:spPr>
        <p:txBody>
          <a:bodyPr vert="horz" lIns="91440" tIns="45720" rIns="91440" bIns="45720" rtlCol="0" anchor="ctr">
            <a:noAutofit/>
          </a:bodyPr>
          <a:lstStyle/>
          <a:p>
            <a:r>
              <a:rPr lang="de-DE"/>
              <a:t>Titelmasterformat durch Klicken</a:t>
            </a:r>
          </a:p>
        </p:txBody>
      </p:sp>
      <p:sp>
        <p:nvSpPr>
          <p:cNvPr id="3" name="Textplatzhalt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de-DE"/>
              <a:t>Textmasterformat bearbeiten</a:t>
            </a:r>
          </a:p>
          <a:p>
            <a:pPr lvl="1"/>
            <a:r>
              <a:rPr lang="de-DE"/>
              <a:t>Zweite Ebene</a:t>
            </a:r>
          </a:p>
          <a:p>
            <a:pPr lvl="2"/>
            <a:r>
              <a:rPr lang="de-DE"/>
              <a:t>Dritte Ebene</a:t>
            </a:r>
          </a:p>
        </p:txBody>
      </p:sp>
      <p:sp>
        <p:nvSpPr>
          <p:cNvPr id="4" name="Datumsplatzhalt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E9C5EC-3DD4-48C9-B02D-F6753766DDBF}" type="datetimeFigureOut">
              <a:rPr lang="de-DE" smtClean="0"/>
              <a:t>27.07.2025</a:t>
            </a:fld>
            <a:endParaRPr lang="de-DE"/>
          </a:p>
        </p:txBody>
      </p:sp>
      <p:sp>
        <p:nvSpPr>
          <p:cNvPr id="5" name="Fußzeilenplatzhalt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a:p>
        </p:txBody>
      </p:sp>
      <p:sp>
        <p:nvSpPr>
          <p:cNvPr id="6" name="Foliennummernplatzhalt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660708-F2C7-4D96-B83C-A3C665E5F07E}" type="slidenum">
              <a:rPr lang="de-DE" smtClean="0"/>
              <a:t>‹Nr.›</a:t>
            </a:fld>
            <a:endParaRPr lang="de-DE"/>
          </a:p>
        </p:txBody>
      </p:sp>
      <p:sp>
        <p:nvSpPr>
          <p:cNvPr id="8" name="Textfeld 7"/>
          <p:cNvSpPr txBox="1"/>
          <p:nvPr userDrawn="1"/>
        </p:nvSpPr>
        <p:spPr>
          <a:xfrm>
            <a:off x="467544" y="260648"/>
            <a:ext cx="2232248" cy="584775"/>
          </a:xfrm>
          <a:prstGeom prst="rect">
            <a:avLst/>
          </a:prstGeom>
          <a:noFill/>
        </p:spPr>
        <p:txBody>
          <a:bodyPr wrap="square" rtlCol="0">
            <a:spAutoFit/>
          </a:bodyPr>
          <a:lstStyle/>
          <a:p>
            <a:r>
              <a:rPr lang="de-DE" sz="1600">
                <a:solidFill>
                  <a:schemeClr val="tx1">
                    <a:lumMod val="50000"/>
                    <a:lumOff val="50000"/>
                  </a:schemeClr>
                </a:solidFill>
              </a:rPr>
              <a:t>Ingenieure bauen </a:t>
            </a:r>
          </a:p>
          <a:p>
            <a:r>
              <a:rPr lang="de-DE" sz="1600">
                <a:solidFill>
                  <a:schemeClr val="tx1">
                    <a:lumMod val="50000"/>
                    <a:lumOff val="50000"/>
                  </a:schemeClr>
                </a:solidFill>
              </a:rPr>
              <a:t>die Zukunft!</a:t>
            </a:r>
          </a:p>
        </p:txBody>
      </p:sp>
    </p:spTree>
    <p:extLst>
      <p:ext uri="{BB962C8B-B14F-4D97-AF65-F5344CB8AC3E}">
        <p14:creationId xmlns:p14="http://schemas.microsoft.com/office/powerpoint/2010/main" val="24177887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slow">
    <p:fade/>
  </p:transition>
  <p:txStyles>
    <p:titleStyle>
      <a:lvl1pPr algn="l" defTabSz="914400" rtl="0" eaLnBrk="1" latinLnBrk="0" hangingPunct="1">
        <a:spcBef>
          <a:spcPct val="0"/>
        </a:spcBef>
        <a:buNone/>
        <a:defRPr sz="3600" kern="1200">
          <a:solidFill>
            <a:schemeClr val="tx1"/>
          </a:solidFill>
          <a:latin typeface="+mj-lt"/>
          <a:ea typeface="+mj-ea"/>
          <a:cs typeface="+mj-cs"/>
        </a:defRPr>
      </a:lvl1pPr>
    </p:titleStyle>
    <p:bodyStyle>
      <a:lvl1pPr marL="342900" indent="-342900" algn="l" defTabSz="914400" rtl="0" eaLnBrk="1" latinLnBrk="0" hangingPunct="1">
        <a:spcBef>
          <a:spcPct val="20000"/>
        </a:spcBef>
        <a:buClr>
          <a:srgbClr val="00B0F0"/>
        </a:buClr>
        <a:buFont typeface="Wingdings" pitchFamily="2" charset="2"/>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B0F0"/>
        </a:buClr>
        <a:buFont typeface="Courier New" pitchFamily="49" charset="0"/>
        <a:buChar char="o"/>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B0F0"/>
        </a:buClr>
        <a:buFont typeface="Symbol" pitchFamily="18" charset="2"/>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tum.de/studium/studienangebot" TargetMode="Externa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tum.de/studium/von-der-schule-zur-universitaet" TargetMode="Externa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3.png"/><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s://www.mplan-eg.de/altlasten/projekt-renaturierung-der-isar.html" TargetMode="External"/><Relationship Id="rId7" Type="http://schemas.openxmlformats.org/officeDocument/2006/relationships/hyperlink" Target="https://www.outdooractive.com/de/poi/toelzer-land/walchenseekraftwerk/45118959/" TargetMode="External"/><Relationship Id="rId12"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www.pullach.de/buergerbrief-sanierung-des-grosshesseloher-isarwehrs/" TargetMode="External"/><Relationship Id="rId11" Type="http://schemas.openxmlformats.org/officeDocument/2006/relationships/image" Target="../media/image15.png"/><Relationship Id="rId5" Type="http://schemas.openxmlformats.org/officeDocument/2006/relationships/hyperlink" Target="https://www.hydroprojekt.de/projekte/stauanlagen/ansicht/wehr-grosshesselohe/" TargetMode="External"/><Relationship Id="rId10" Type="http://schemas.microsoft.com/office/2007/relationships/hdphoto" Target="../media/hdphoto2.wdp"/><Relationship Id="rId4" Type="http://schemas.openxmlformats.org/officeDocument/2006/relationships/hyperlink" Target="https://isarfischer.de/projekt/testprjekt/" TargetMode="External"/><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9.pn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hyperlink" Target="https://www.w-fotografie.de/wie-fotografiert-man-im-dunkeln-besichtigung-trinkwasserversorgung-muenchen/" TargetMode="External"/><Relationship Id="rId5" Type="http://schemas.openxmlformats.org/officeDocument/2006/relationships/hyperlink" Target="https://www.wte.de/de/aktuelles/vertragsunterzeichnung-neue-grossanlage-muenchen/" TargetMode="External"/><Relationship Id="rId4" Type="http://schemas.openxmlformats.org/officeDocument/2006/relationships/hyperlink" Target="https://stadt.muenchen.de/infos/portrait-muenchner-stadtentwaesserung.html" TargetMode="External"/><Relationship Id="rId9" Type="http://schemas.openxmlformats.org/officeDocument/2006/relationships/image" Target="../media/image19.jpeg"/></Relationships>
</file>

<file path=ppt/slides/_rels/slide8.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hyperlink" Target="https://www.mvg.de/meinhalt/karlsplatz-stachus" TargetMode="External"/><Relationship Id="rId7"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21.jpeg"/><Relationship Id="rId5" Type="http://schemas.openxmlformats.org/officeDocument/2006/relationships/image" Target="../media/image2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s://www.seidl-partner.de/2024/07/04/exkursion-des-spezialtiefbaus-hildegardstrasse-in-muenchen/" TargetMode="External"/><Relationship Id="rId7"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3.png"/><Relationship Id="rId11" Type="http://schemas.microsoft.com/office/2007/relationships/hdphoto" Target="../media/hdphoto5.wdp"/><Relationship Id="rId5" Type="http://schemas.openxmlformats.org/officeDocument/2006/relationships/image" Target="../media/image9.png"/><Relationship Id="rId10" Type="http://schemas.openxmlformats.org/officeDocument/2006/relationships/image" Target="../media/image26.png"/><Relationship Id="rId4" Type="http://schemas.openxmlformats.org/officeDocument/2006/relationships/hyperlink" Target="https://allgemeinebauzeitung.de/abz/unterstuetzung-pumpen-sichern-baufortschritt-des-laengsten-tunnels-der-welt-31226" TargetMode="External"/><Relationship Id="rId9" Type="http://schemas.microsoft.com/office/2007/relationships/hdphoto" Target="../media/hdphoto4.wdp"/></Relationships>
</file>

<file path=ppt/slides/_rels/slide1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hyperlink" Target="https://www.ibau.de/auftraege-nach-branche/hochbau/" TargetMode="External"/><Relationship Id="rId7"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7.tiff"/><Relationship Id="rId5" Type="http://schemas.openxmlformats.org/officeDocument/2006/relationships/image" Target="../media/image9.png"/><Relationship Id="rId4" Type="http://schemas.openxmlformats.org/officeDocument/2006/relationships/hyperlink" Target="https://de.freepik.com/vektoren-premium/baustellenphasen-mehrstoeckiger-hausbau-bauprozess-bautechniken-und-maschinen-wohnungsbau_34833148.htm"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hyperlink" Target="https://www.arikon.de/project/energetische-sanierung-eines-mehrfamilienhauses/" TargetMode="External"/><Relationship Id="rId7" Type="http://schemas.microsoft.com/office/2007/relationships/hdphoto" Target="../media/hdphoto6.wdp"/><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image" Target="../media/image9.png"/><Relationship Id="rId9" Type="http://schemas.openxmlformats.org/officeDocument/2006/relationships/image" Target="../media/image33.jpeg"/></Relationships>
</file>

<file path=ppt/slides/_rels/slide12.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9.png"/><Relationship Id="rId7"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4.png"/><Relationship Id="rId5" Type="http://schemas.openxmlformats.org/officeDocument/2006/relationships/hyperlink" Target="https://www.b4bschwaben.de/b4b-nachrichten/donau-ries_artikel,-geda-sanierung-an-der-frauenkirche-geht-weiter-_arid,140542.html" TargetMode="External"/><Relationship Id="rId4" Type="http://schemas.openxmlformats.org/officeDocument/2006/relationships/hyperlink" Target="https://porr-group.com/projekte/generalinstandsetzung-der-muenchner-ludwigsbruecken/" TargetMode="External"/><Relationship Id="rId9" Type="http://schemas.openxmlformats.org/officeDocument/2006/relationships/image" Target="../media/image37.jpeg"/></Relationships>
</file>

<file path=ppt/slides/_rels/slide13.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hyperlink" Target="https://www.holzbauaustria.at/technik/2021/02/realer-grossbrandversuch-in-muenchen.html" TargetMode="External"/><Relationship Id="rId7"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8.jpeg"/><Relationship Id="rId5" Type="http://schemas.openxmlformats.org/officeDocument/2006/relationships/image" Target="../media/image9.png"/><Relationship Id="rId4" Type="http://schemas.openxmlformats.org/officeDocument/2006/relationships/hyperlink" Target="https://www.hornbach.de/projekte/haus-daemmen/"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42.png"/><Relationship Id="rId3" Type="http://schemas.microsoft.com/office/2007/relationships/media" Target="../media/media3.mp4"/><Relationship Id="rId7" Type="http://schemas.openxmlformats.org/officeDocument/2006/relationships/image" Target="../media/image41.jpeg"/><Relationship Id="rId2" Type="http://schemas.microsoft.com/office/2007/relationships/media" Target="../media/media2.mp4"/><Relationship Id="rId1" Type="http://schemas.openxmlformats.org/officeDocument/2006/relationships/video" Target="NULL" TargetMode="External"/><Relationship Id="rId6" Type="http://schemas.openxmlformats.org/officeDocument/2006/relationships/image" Target="../media/image9.png"/><Relationship Id="rId11" Type="http://schemas.openxmlformats.org/officeDocument/2006/relationships/image" Target="../media/image45.png"/><Relationship Id="rId5" Type="http://schemas.openxmlformats.org/officeDocument/2006/relationships/notesSlide" Target="../notesSlides/notesSlide11.xml"/><Relationship Id="rId10" Type="http://schemas.openxmlformats.org/officeDocument/2006/relationships/image" Target="../media/image44.png"/><Relationship Id="rId4" Type="http://schemas.openxmlformats.org/officeDocument/2006/relationships/slideLayout" Target="../slideLayouts/slideLayout1.xml"/><Relationship Id="rId9" Type="http://schemas.openxmlformats.org/officeDocument/2006/relationships/image" Target="../media/image43.png"/></Relationships>
</file>

<file path=ppt/slides/_rels/slide15.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9.png"/><Relationship Id="rId7"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hyperlink" Target="https://stadtfuehrung.info/muenchen/stadtfuehrungen/olympiapark_und_bmw-welt"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51.gif"/><Relationship Id="rId3" Type="http://schemas.openxmlformats.org/officeDocument/2006/relationships/hyperlink" Target="https://www.oeaw.ac.at/news/erdbeben-in-der-tuerkei-oeaw-archaeologinnen-starten-hilfsinitiative" TargetMode="External"/><Relationship Id="rId7" Type="http://schemas.openxmlformats.org/officeDocument/2006/relationships/image" Target="../media/image50.jpe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9.jpeg"/><Relationship Id="rId5" Type="http://schemas.openxmlformats.org/officeDocument/2006/relationships/image" Target="../media/image9.png"/><Relationship Id="rId4" Type="http://schemas.openxmlformats.org/officeDocument/2006/relationships/hyperlink" Target="https://www.gfz.de/presse/meldungen/detailansicht/neuer-ansatz-fuer-bessere-hochwasser-fruehwarnung"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image" Target="../media/image9.png"/><Relationship Id="rId7" Type="http://schemas.openxmlformats.org/officeDocument/2006/relationships/hyperlink" Target="https://www.bundesbaublatt.de/artikel/bbb_Nachhaltig_fuer_die_Zukunft_gebaut-2587957.html"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tragwerk.team/projekte/projekt-detail/show/oskar-von-miller-forum" TargetMode="External"/><Relationship Id="rId5" Type="http://schemas.openxmlformats.org/officeDocument/2006/relationships/image" Target="../media/image53.jpeg"/><Relationship Id="rId4" Type="http://schemas.openxmlformats.org/officeDocument/2006/relationships/image" Target="../media/image52.jpeg"/><Relationship Id="rId9" Type="http://schemas.openxmlformats.org/officeDocument/2006/relationships/image" Target="../media/image55.jpe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59.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58.png"/><Relationship Id="rId5" Type="http://schemas.openxmlformats.org/officeDocument/2006/relationships/image" Target="../media/image57.jpg"/><Relationship Id="rId4" Type="http://schemas.openxmlformats.org/officeDocument/2006/relationships/image" Target="../media/image56.jpeg"/></Relationships>
</file>

<file path=ppt/slides/_rels/slide19.xml.rels><?xml version="1.0" encoding="UTF-8" standalone="yes"?>
<Relationships xmlns="http://schemas.openxmlformats.org/package/2006/relationships"><Relationship Id="rId8" Type="http://schemas.openxmlformats.org/officeDocument/2006/relationships/image" Target="../media/image63.jpeg"/><Relationship Id="rId3" Type="http://schemas.openxmlformats.org/officeDocument/2006/relationships/hyperlink" Target="https://www.vdi-wissensforum.de/news/nachhaltigkeit-beim-bauen-hat-viele-dimensionen/" TargetMode="External"/><Relationship Id="rId7" Type="http://schemas.openxmlformats.org/officeDocument/2006/relationships/image" Target="../media/image62.jpe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61.jpeg"/><Relationship Id="rId5" Type="http://schemas.openxmlformats.org/officeDocument/2006/relationships/image" Target="../media/image60.jpe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hyperlink" Target="https://www.ubahnbau-muenchen.de/projekte/freiham" TargetMode="External"/><Relationship Id="rId7"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hyperlink" Target="https://www.vdi-wissensforum.de/news/nachhaltigkeit-beim-bauen-hat-viele-dimensionen/" TargetMode="External"/><Relationship Id="rId11" Type="http://schemas.openxmlformats.org/officeDocument/2006/relationships/image" Target="../media/image63.jpeg"/><Relationship Id="rId5" Type="http://schemas.openxmlformats.org/officeDocument/2006/relationships/hyperlink" Target="https://www.wsp.com/de-de/leistungen/building-information-modelling-bim" TargetMode="External"/><Relationship Id="rId10" Type="http://schemas.openxmlformats.org/officeDocument/2006/relationships/image" Target="../media/image66.png"/><Relationship Id="rId4" Type="http://schemas.openxmlformats.org/officeDocument/2006/relationships/hyperlink" Target="https://www.dresden.de/de/rathaus/aktuelles/pressemitteilungen/2024/09/pm_039.php#6730f4cf3d9e1-1" TargetMode="External"/><Relationship Id="rId9" Type="http://schemas.openxmlformats.org/officeDocument/2006/relationships/image" Target="../media/image65.jpeg"/></Relationships>
</file>

<file path=ppt/slides/_rels/slide21.xml.rels><?xml version="1.0" encoding="UTF-8" standalone="yes"?>
<Relationships xmlns="http://schemas.openxmlformats.org/package/2006/relationships"><Relationship Id="rId3" Type="http://schemas.openxmlformats.org/officeDocument/2006/relationships/image" Target="../media/image67.jpeg"/><Relationship Id="rId7" Type="http://schemas.openxmlformats.org/officeDocument/2006/relationships/image" Target="../media/image69.jpe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s://www.facebook.com/permalink.php/?story_fbid=841197001504597&amp;id=100068429133222" TargetMode="External"/><Relationship Id="rId5" Type="http://schemas.openxmlformats.org/officeDocument/2006/relationships/image" Target="../media/image9.png"/><Relationship Id="rId4" Type="http://schemas.openxmlformats.org/officeDocument/2006/relationships/image" Target="../media/image68.jpeg"/></Relationships>
</file>

<file path=ppt/slides/_rels/slide2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71.jpe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8" Type="http://schemas.openxmlformats.org/officeDocument/2006/relationships/slide" Target="slide31.xml"/><Relationship Id="rId13" Type="http://schemas.openxmlformats.org/officeDocument/2006/relationships/slide" Target="slide44.xml"/><Relationship Id="rId18" Type="http://schemas.openxmlformats.org/officeDocument/2006/relationships/slide" Target="slide64.xml"/><Relationship Id="rId3" Type="http://schemas.openxmlformats.org/officeDocument/2006/relationships/image" Target="../media/image9.png"/><Relationship Id="rId21" Type="http://schemas.openxmlformats.org/officeDocument/2006/relationships/slide" Target="slide67.xml"/><Relationship Id="rId7" Type="http://schemas.openxmlformats.org/officeDocument/2006/relationships/slide" Target="slide53.xml"/><Relationship Id="rId12" Type="http://schemas.openxmlformats.org/officeDocument/2006/relationships/slide" Target="slide24.xml"/><Relationship Id="rId17" Type="http://schemas.openxmlformats.org/officeDocument/2006/relationships/slide" Target="slide76.xml"/><Relationship Id="rId2" Type="http://schemas.openxmlformats.org/officeDocument/2006/relationships/notesSlide" Target="../notesSlides/notesSlide20.xml"/><Relationship Id="rId16" Type="http://schemas.openxmlformats.org/officeDocument/2006/relationships/slide" Target="slide63.xml"/><Relationship Id="rId20" Type="http://schemas.openxmlformats.org/officeDocument/2006/relationships/slide" Target="slide70.xml"/><Relationship Id="rId1" Type="http://schemas.openxmlformats.org/officeDocument/2006/relationships/slideLayout" Target="../slideLayouts/slideLayout1.xml"/><Relationship Id="rId6" Type="http://schemas.openxmlformats.org/officeDocument/2006/relationships/slide" Target="slide37.xml"/><Relationship Id="rId11" Type="http://schemas.openxmlformats.org/officeDocument/2006/relationships/slide" Target="slide55.xml"/><Relationship Id="rId5" Type="http://schemas.openxmlformats.org/officeDocument/2006/relationships/slide" Target="slide48.xml"/><Relationship Id="rId15" Type="http://schemas.openxmlformats.org/officeDocument/2006/relationships/slide" Target="slide56.xml"/><Relationship Id="rId10" Type="http://schemas.openxmlformats.org/officeDocument/2006/relationships/slide" Target="slide40.xml"/><Relationship Id="rId19" Type="http://schemas.openxmlformats.org/officeDocument/2006/relationships/slide" Target="slide72.xml"/><Relationship Id="rId4" Type="http://schemas.openxmlformats.org/officeDocument/2006/relationships/slide" Target="slide27.xml"/><Relationship Id="rId9" Type="http://schemas.openxmlformats.org/officeDocument/2006/relationships/slide" Target="slide34.xml"/><Relationship Id="rId14" Type="http://schemas.openxmlformats.org/officeDocument/2006/relationships/slide" Target="slide5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1.xml"/><Relationship Id="rId5" Type="http://schemas.openxmlformats.org/officeDocument/2006/relationships/image" Target="../media/image72.png"/><Relationship Id="rId4" Type="http://schemas.openxmlformats.org/officeDocument/2006/relationships/slide" Target="slide23.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73.jpeg"/></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75.jpeg"/><Relationship Id="rId4" Type="http://schemas.openxmlformats.org/officeDocument/2006/relationships/image" Target="../media/image74.jpeg"/></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76.png"/></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29.xml.rels><?xml version="1.0" encoding="UTF-8" standalone="yes"?>
<Relationships xmlns="http://schemas.openxmlformats.org/package/2006/relationships"><Relationship Id="rId8" Type="http://schemas.openxmlformats.org/officeDocument/2006/relationships/image" Target="../media/image82.jpeg"/><Relationship Id="rId3" Type="http://schemas.openxmlformats.org/officeDocument/2006/relationships/image" Target="../media/image9.png"/><Relationship Id="rId7" Type="http://schemas.openxmlformats.org/officeDocument/2006/relationships/image" Target="../media/image81.jpe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80.jpeg"/><Relationship Id="rId5" Type="http://schemas.openxmlformats.org/officeDocument/2006/relationships/image" Target="../media/image79.jpeg"/><Relationship Id="rId4" Type="http://schemas.openxmlformats.org/officeDocument/2006/relationships/image" Target="../media/image78.jpeg"/></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image" Target="../media/image83.png"/><Relationship Id="rId5" Type="http://schemas.openxmlformats.org/officeDocument/2006/relationships/image" Target="../media/image72.png"/><Relationship Id="rId4" Type="http://schemas.openxmlformats.org/officeDocument/2006/relationships/slide" Target="slide23.xml"/></Relationships>
</file>

<file path=ppt/slides/_rels/slide3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3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3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72.png"/><Relationship Id="rId4" Type="http://schemas.openxmlformats.org/officeDocument/2006/relationships/slide" Target="slide23.xml"/></Relationships>
</file>

<file path=ppt/slides/_rels/slide3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35.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png"/><Relationship Id="rId3" Type="http://schemas.microsoft.com/office/2007/relationships/media" Target="../media/media3.mp4"/><Relationship Id="rId7" Type="http://schemas.openxmlformats.org/officeDocument/2006/relationships/image" Target="../media/image87.jpeg"/><Relationship Id="rId12" Type="http://schemas.openxmlformats.org/officeDocument/2006/relationships/image" Target="../media/image90.png"/><Relationship Id="rId2" Type="http://schemas.microsoft.com/office/2007/relationships/media" Target="../media/media4.mp4"/><Relationship Id="rId1" Type="http://schemas.openxmlformats.org/officeDocument/2006/relationships/video" Target="NULL" TargetMode="External"/><Relationship Id="rId6" Type="http://schemas.openxmlformats.org/officeDocument/2006/relationships/notesSlide" Target="../notesSlides/notesSlide32.xml"/><Relationship Id="rId11" Type="http://schemas.openxmlformats.org/officeDocument/2006/relationships/image" Target="../media/image44.png"/><Relationship Id="rId5" Type="http://schemas.openxmlformats.org/officeDocument/2006/relationships/slideLayout" Target="../slideLayouts/slideLayout12.xml"/><Relationship Id="rId10" Type="http://schemas.openxmlformats.org/officeDocument/2006/relationships/image" Target="../media/image89.gif"/><Relationship Id="rId4" Type="http://schemas.microsoft.com/office/2007/relationships/media" Target="../media/media2.mp4"/><Relationship Id="rId9" Type="http://schemas.openxmlformats.org/officeDocument/2006/relationships/image" Target="../media/image45.png"/></Relationships>
</file>

<file path=ppt/slides/_rels/slide3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72.png"/><Relationship Id="rId5" Type="http://schemas.openxmlformats.org/officeDocument/2006/relationships/slide" Target="slide23.xml"/><Relationship Id="rId4" Type="http://schemas.openxmlformats.org/officeDocument/2006/relationships/image" Target="../media/image9.png"/></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image" Target="../media/image91.png"/></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5.xml"/><Relationship Id="rId1" Type="http://schemas.openxmlformats.org/officeDocument/2006/relationships/slideLayout" Target="../slideLayouts/slideLayout12.xml"/><Relationship Id="rId4" Type="http://schemas.openxmlformats.org/officeDocument/2006/relationships/image" Target="../media/image92.jpeg"/></Relationships>
</file>

<file path=ppt/slides/_rels/slide3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6.xml"/><Relationship Id="rId1" Type="http://schemas.openxmlformats.org/officeDocument/2006/relationships/slideLayout" Target="../slideLayouts/slideLayout12.xml"/><Relationship Id="rId6" Type="http://schemas.openxmlformats.org/officeDocument/2006/relationships/image" Target="../media/image72.png"/><Relationship Id="rId5" Type="http://schemas.openxmlformats.org/officeDocument/2006/relationships/slide" Target="slide23.xml"/><Relationship Id="rId4" Type="http://schemas.openxmlformats.org/officeDocument/2006/relationships/image" Target="../media/image9.png"/></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7.xml"/><Relationship Id="rId1" Type="http://schemas.openxmlformats.org/officeDocument/2006/relationships/slideLayout" Target="../slideLayouts/slideLayout12.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8.xml"/><Relationship Id="rId1" Type="http://schemas.openxmlformats.org/officeDocument/2006/relationships/slideLayout" Target="../slideLayouts/slideLayout12.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42.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39.xml"/><Relationship Id="rId1" Type="http://schemas.openxmlformats.org/officeDocument/2006/relationships/slideLayout" Target="../slideLayouts/slideLayout12.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png"/></Relationships>
</file>

<file path=ppt/slides/_rels/slide43.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9.png"/><Relationship Id="rId7" Type="http://schemas.openxmlformats.org/officeDocument/2006/relationships/image" Target="../media/image94.png"/><Relationship Id="rId2" Type="http://schemas.openxmlformats.org/officeDocument/2006/relationships/notesSlide" Target="../notesSlides/notesSlide40.xml"/><Relationship Id="rId1" Type="http://schemas.openxmlformats.org/officeDocument/2006/relationships/slideLayout" Target="../slideLayouts/slideLayout12.xml"/><Relationship Id="rId6" Type="http://schemas.openxmlformats.org/officeDocument/2006/relationships/image" Target="../media/image93.png"/><Relationship Id="rId5" Type="http://schemas.openxmlformats.org/officeDocument/2006/relationships/image" Target="../media/image72.png"/><Relationship Id="rId4" Type="http://schemas.openxmlformats.org/officeDocument/2006/relationships/slide" Target="slide23.xml"/></Relationships>
</file>

<file path=ppt/slides/_rels/slide4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1.xml"/><Relationship Id="rId1" Type="http://schemas.openxmlformats.org/officeDocument/2006/relationships/slideLayout" Target="../slideLayouts/slideLayout12.xml"/><Relationship Id="rId4" Type="http://schemas.openxmlformats.org/officeDocument/2006/relationships/image" Target="../media/image102.png"/></Relationships>
</file>

<file path=ppt/slides/_rels/slide4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2.xml"/><Relationship Id="rId1" Type="http://schemas.openxmlformats.org/officeDocument/2006/relationships/slideLayout" Target="../slideLayouts/slideLayout12.xml"/><Relationship Id="rId4" Type="http://schemas.openxmlformats.org/officeDocument/2006/relationships/image" Target="../media/image103.jpeg"/></Relationships>
</file>

<file path=ppt/slides/_rels/slide4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3.xml"/><Relationship Id="rId1" Type="http://schemas.openxmlformats.org/officeDocument/2006/relationships/slideLayout" Target="../slideLayouts/slideLayout12.xml"/><Relationship Id="rId4" Type="http://schemas.openxmlformats.org/officeDocument/2006/relationships/image" Target="../media/image104.jpeg"/></Relationships>
</file>

<file path=ppt/slides/_rels/slide4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4.xml"/><Relationship Id="rId1" Type="http://schemas.openxmlformats.org/officeDocument/2006/relationships/slideLayout" Target="../slideLayouts/slideLayout12.xml"/><Relationship Id="rId6" Type="http://schemas.openxmlformats.org/officeDocument/2006/relationships/image" Target="../media/image102.png"/><Relationship Id="rId5" Type="http://schemas.openxmlformats.org/officeDocument/2006/relationships/image" Target="../media/image72.png"/><Relationship Id="rId4" Type="http://schemas.openxmlformats.org/officeDocument/2006/relationships/slide" Target="slide23.xml"/></Relationships>
</file>

<file path=ppt/slides/_rels/slide48.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45.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4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6.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5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47.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51.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48.xml"/><Relationship Id="rId1" Type="http://schemas.openxmlformats.org/officeDocument/2006/relationships/slideLayout" Target="../slideLayouts/slideLayout12.xml"/><Relationship Id="rId6" Type="http://schemas.openxmlformats.org/officeDocument/2006/relationships/image" Target="../media/image72.png"/><Relationship Id="rId5" Type="http://schemas.openxmlformats.org/officeDocument/2006/relationships/slide" Target="slide23.xml"/><Relationship Id="rId4" Type="http://schemas.openxmlformats.org/officeDocument/2006/relationships/image" Target="../media/image9.png"/></Relationships>
</file>

<file path=ppt/slides/_rels/slide5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9.xml"/><Relationship Id="rId1" Type="http://schemas.openxmlformats.org/officeDocument/2006/relationships/slideLayout" Target="../slideLayouts/slideLayout12.xml"/><Relationship Id="rId6" Type="http://schemas.openxmlformats.org/officeDocument/2006/relationships/image" Target="../media/image108.jpeg"/><Relationship Id="rId5" Type="http://schemas.openxmlformats.org/officeDocument/2006/relationships/image" Target="../media/image107.jpeg"/><Relationship Id="rId4" Type="http://schemas.openxmlformats.org/officeDocument/2006/relationships/image" Target="../media/image106.jpeg"/></Relationships>
</file>

<file path=ppt/slides/_rels/slide5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0.xml"/><Relationship Id="rId1" Type="http://schemas.openxmlformats.org/officeDocument/2006/relationships/slideLayout" Target="../slideLayouts/slideLayout12.xml"/><Relationship Id="rId4" Type="http://schemas.openxmlformats.org/officeDocument/2006/relationships/image" Target="../media/image109.png"/></Relationships>
</file>

<file path=ppt/slides/_rels/slide5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1.xml"/><Relationship Id="rId1" Type="http://schemas.openxmlformats.org/officeDocument/2006/relationships/slideLayout" Target="../slideLayouts/slideLayout12.xml"/><Relationship Id="rId6" Type="http://schemas.openxmlformats.org/officeDocument/2006/relationships/image" Target="../media/image110.png"/><Relationship Id="rId5" Type="http://schemas.openxmlformats.org/officeDocument/2006/relationships/image" Target="../media/image72.png"/><Relationship Id="rId4" Type="http://schemas.openxmlformats.org/officeDocument/2006/relationships/slide" Target="slide23.xml"/></Relationships>
</file>

<file path=ppt/slides/_rels/slide5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2.xml"/><Relationship Id="rId1" Type="http://schemas.openxmlformats.org/officeDocument/2006/relationships/slideLayout" Target="../slideLayouts/slideLayout12.xml"/><Relationship Id="rId5" Type="http://schemas.openxmlformats.org/officeDocument/2006/relationships/image" Target="../media/image72.png"/><Relationship Id="rId4" Type="http://schemas.openxmlformats.org/officeDocument/2006/relationships/slide" Target="slide23.xml"/></Relationships>
</file>

<file path=ppt/slides/_rels/slide56.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53.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5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7.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8.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59.xml"/><Relationship Id="rId1" Type="http://schemas.openxmlformats.org/officeDocument/2006/relationships/slideLayout" Target="../slideLayouts/slideLayout1.xml"/><Relationship Id="rId6" Type="http://schemas.openxmlformats.org/officeDocument/2006/relationships/image" Target="../media/image72.png"/><Relationship Id="rId5" Type="http://schemas.openxmlformats.org/officeDocument/2006/relationships/slide" Target="slide23.xml"/><Relationship Id="rId4" Type="http://schemas.openxmlformats.org/officeDocument/2006/relationships/image" Target="../media/image9.png"/></Relationships>
</file>

<file path=ppt/slides/_rels/slide63.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60.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64.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6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6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2.xml"/><Relationship Id="rId1" Type="http://schemas.openxmlformats.org/officeDocument/2006/relationships/slideLayout" Target="../slideLayouts/slideLayout12.xml"/><Relationship Id="rId5" Type="http://schemas.openxmlformats.org/officeDocument/2006/relationships/image" Target="../media/image115.jpeg"/><Relationship Id="rId4" Type="http://schemas.openxmlformats.org/officeDocument/2006/relationships/image" Target="../media/image114.jpeg"/></Relationships>
</file>

<file path=ppt/slides/_rels/slide66.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63.xml"/><Relationship Id="rId1" Type="http://schemas.openxmlformats.org/officeDocument/2006/relationships/slideLayout" Target="../slideLayouts/slideLayout1.xml"/><Relationship Id="rId6" Type="http://schemas.openxmlformats.org/officeDocument/2006/relationships/image" Target="../media/image72.png"/><Relationship Id="rId5" Type="http://schemas.openxmlformats.org/officeDocument/2006/relationships/slide" Target="slide23.xml"/><Relationship Id="rId4" Type="http://schemas.openxmlformats.org/officeDocument/2006/relationships/image" Target="../media/image9.png"/></Relationships>
</file>

<file path=ppt/slides/_rels/slide6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4.xml"/><Relationship Id="rId1" Type="http://schemas.openxmlformats.org/officeDocument/2006/relationships/slideLayout" Target="../slideLayouts/slideLayout1.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6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5.xml"/><Relationship Id="rId1" Type="http://schemas.openxmlformats.org/officeDocument/2006/relationships/slideLayout" Target="../slideLayouts/slideLayout12.xml"/><Relationship Id="rId4" Type="http://schemas.openxmlformats.org/officeDocument/2006/relationships/chart" Target="../charts/chart3.xml"/></Relationships>
</file>

<file path=ppt/slides/_rels/slide6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6.xml"/><Relationship Id="rId1" Type="http://schemas.openxmlformats.org/officeDocument/2006/relationships/slideLayout" Target="../slideLayouts/slideLayout1.xml"/><Relationship Id="rId6" Type="http://schemas.openxmlformats.org/officeDocument/2006/relationships/image" Target="../media/image72.png"/><Relationship Id="rId5" Type="http://schemas.openxmlformats.org/officeDocument/2006/relationships/slide" Target="slide23.xml"/><Relationship Id="rId4" Type="http://schemas.openxmlformats.org/officeDocument/2006/relationships/image" Target="../media/image118.png"/></Relationships>
</file>

<file path=ppt/slides/_rels/slide7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7.xml"/><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8.xml"/><Relationship Id="rId1" Type="http://schemas.openxmlformats.org/officeDocument/2006/relationships/slideLayout" Target="../slideLayouts/slideLayout12.xml"/><Relationship Id="rId5" Type="http://schemas.openxmlformats.org/officeDocument/2006/relationships/image" Target="../media/image72.png"/><Relationship Id="rId4" Type="http://schemas.openxmlformats.org/officeDocument/2006/relationships/slide" Target="slide23.xml"/></Relationships>
</file>

<file path=ppt/slides/_rels/slide72.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69.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7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0.xml"/><Relationship Id="rId1" Type="http://schemas.openxmlformats.org/officeDocument/2006/relationships/slideLayout" Target="../slideLayouts/slideLayout12.xml"/><Relationship Id="rId4" Type="http://schemas.openxmlformats.org/officeDocument/2006/relationships/chart" Target="../charts/chart4.xml"/></Relationships>
</file>

<file path=ppt/slides/_rels/slide74.xml.rels><?xml version="1.0" encoding="UTF-8" standalone="yes"?>
<Relationships xmlns="http://schemas.openxmlformats.org/package/2006/relationships"><Relationship Id="rId8" Type="http://schemas.openxmlformats.org/officeDocument/2006/relationships/image" Target="../media/image124.png"/><Relationship Id="rId3" Type="http://schemas.openxmlformats.org/officeDocument/2006/relationships/image" Target="../media/image9.png"/><Relationship Id="rId7" Type="http://schemas.openxmlformats.org/officeDocument/2006/relationships/image" Target="../media/image123.png"/><Relationship Id="rId2" Type="http://schemas.openxmlformats.org/officeDocument/2006/relationships/notesSlide" Target="../notesSlides/notesSlide71.xml"/><Relationship Id="rId1" Type="http://schemas.openxmlformats.org/officeDocument/2006/relationships/slideLayout" Target="../slideLayouts/slideLayout12.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png"/><Relationship Id="rId9" Type="http://schemas.openxmlformats.org/officeDocument/2006/relationships/image" Target="../media/image125.png"/></Relationships>
</file>

<file path=ppt/slides/_rels/slide75.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72.xml"/><Relationship Id="rId1" Type="http://schemas.openxmlformats.org/officeDocument/2006/relationships/slideLayout" Target="../slideLayouts/slideLayout12.xml"/><Relationship Id="rId6" Type="http://schemas.openxmlformats.org/officeDocument/2006/relationships/image" Target="../media/image72.png"/><Relationship Id="rId5" Type="http://schemas.openxmlformats.org/officeDocument/2006/relationships/slide" Target="slide23.xml"/><Relationship Id="rId4" Type="http://schemas.openxmlformats.org/officeDocument/2006/relationships/image" Target="../media/image9.png"/></Relationships>
</file>

<file path=ppt/slides/_rels/slide7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3.xml"/><Relationship Id="rId1" Type="http://schemas.openxmlformats.org/officeDocument/2006/relationships/slideLayout" Target="../slideLayouts/slideLayout12.xml"/><Relationship Id="rId4" Type="http://schemas.openxmlformats.org/officeDocument/2006/relationships/image" Target="../media/image126.png"/></Relationships>
</file>

<file path=ppt/slides/_rels/slide77.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74.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7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5.xml"/><Relationship Id="rId1" Type="http://schemas.openxmlformats.org/officeDocument/2006/relationships/slideLayout" Target="../slideLayouts/slideLayout12.xml"/><Relationship Id="rId6" Type="http://schemas.openxmlformats.org/officeDocument/2006/relationships/image" Target="../media/image127.png"/><Relationship Id="rId5" Type="http://schemas.openxmlformats.org/officeDocument/2006/relationships/image" Target="../media/image72.png"/><Relationship Id="rId4" Type="http://schemas.openxmlformats.org/officeDocument/2006/relationships/slide" Target="slide23.xml"/></Relationships>
</file>

<file path=ppt/slides/_rels/slide7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6.xml"/><Relationship Id="rId1" Type="http://schemas.openxmlformats.org/officeDocument/2006/relationships/slideLayout" Target="../slideLayouts/slideLayout1.xml"/><Relationship Id="rId4" Type="http://schemas.openxmlformats.org/officeDocument/2006/relationships/slide" Target="slide53.xml"/></Relationships>
</file>

<file path=ppt/slides/_rels/slide8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7.xml"/><Relationship Id="rId1" Type="http://schemas.openxmlformats.org/officeDocument/2006/relationships/slideLayout" Target="../slideLayouts/slideLayout1.xml"/><Relationship Id="rId4" Type="http://schemas.openxmlformats.org/officeDocument/2006/relationships/slide" Target="slide5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494A0AF-ED04-49EF-1D81-A1696F54146B}"/>
              </a:ext>
            </a:extLst>
          </p:cNvPr>
          <p:cNvSpPr>
            <a:spLocks noGrp="1"/>
          </p:cNvSpPr>
          <p:nvPr>
            <p:ph type="ctrTitle"/>
          </p:nvPr>
        </p:nvSpPr>
        <p:spPr>
          <a:xfrm>
            <a:off x="462042" y="1827914"/>
            <a:ext cx="4109959" cy="884370"/>
          </a:xfrm>
        </p:spPr>
        <p:txBody>
          <a:bodyPr/>
          <a:lstStyle/>
          <a:p>
            <a:r>
              <a:rPr lang="de-DE" dirty="0"/>
              <a:t>Studieren an der</a:t>
            </a:r>
          </a:p>
        </p:txBody>
      </p:sp>
      <p:pic>
        <p:nvPicPr>
          <p:cNvPr id="9" name="Grafik 8" descr="Ein Bild, das Rechteck, Symbol, Blau, Screenshot enthält.&#10;&#10;KI-generierte Inhalte können fehlerhaft sein.">
            <a:extLst>
              <a:ext uri="{FF2B5EF4-FFF2-40B4-BE49-F238E27FC236}">
                <a16:creationId xmlns:a16="http://schemas.microsoft.com/office/drawing/2014/main" id="{0A438BF3-C4DE-1E62-91B4-63A7B69E6D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062" y="2982755"/>
            <a:ext cx="3647918" cy="1898305"/>
          </a:xfrm>
          <a:prstGeom prst="rect">
            <a:avLst/>
          </a:prstGeom>
        </p:spPr>
      </p:pic>
      <p:pic>
        <p:nvPicPr>
          <p:cNvPr id="11" name="Grafik 10">
            <a:extLst>
              <a:ext uri="{FF2B5EF4-FFF2-40B4-BE49-F238E27FC236}">
                <a16:creationId xmlns:a16="http://schemas.microsoft.com/office/drawing/2014/main" id="{1B5EEAA3-EEE0-076C-7CD7-FB0AFB2F9410}"/>
              </a:ext>
            </a:extLst>
          </p:cNvPr>
          <p:cNvPicPr>
            <a:picLocks noChangeAspect="1"/>
          </p:cNvPicPr>
          <p:nvPr/>
        </p:nvPicPr>
        <p:blipFill>
          <a:blip r:embed="rId3"/>
          <a:stretch>
            <a:fillRect/>
          </a:stretch>
        </p:blipFill>
        <p:spPr>
          <a:xfrm>
            <a:off x="4419678" y="1827914"/>
            <a:ext cx="4572000" cy="3323617"/>
          </a:xfrm>
          <a:prstGeom prst="rect">
            <a:avLst/>
          </a:prstGeom>
        </p:spPr>
      </p:pic>
    </p:spTree>
    <p:extLst>
      <p:ext uri="{BB962C8B-B14F-4D97-AF65-F5344CB8AC3E}">
        <p14:creationId xmlns:p14="http://schemas.microsoft.com/office/powerpoint/2010/main" val="3149366152"/>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18A0AD-4FE2-91AE-036C-71D94E103A14}"/>
              </a:ext>
            </a:extLst>
          </p:cNvPr>
          <p:cNvSpPr>
            <a:spLocks noGrp="1"/>
          </p:cNvSpPr>
          <p:nvPr>
            <p:ph type="title"/>
          </p:nvPr>
        </p:nvSpPr>
        <p:spPr/>
        <p:txBody>
          <a:bodyPr/>
          <a:lstStyle/>
          <a:p>
            <a:pPr algn="ctr"/>
            <a:r>
              <a:rPr lang="de-DE" dirty="0"/>
              <a:t>Informationsseiten der TUM (I)</a:t>
            </a:r>
          </a:p>
        </p:txBody>
      </p:sp>
      <p:sp>
        <p:nvSpPr>
          <p:cNvPr id="4" name="Inhaltsplatzhalter 3">
            <a:extLst>
              <a:ext uri="{FF2B5EF4-FFF2-40B4-BE49-F238E27FC236}">
                <a16:creationId xmlns:a16="http://schemas.microsoft.com/office/drawing/2014/main" id="{070CB4A7-ECF2-53BF-4544-E5418D54BBD7}"/>
              </a:ext>
            </a:extLst>
          </p:cNvPr>
          <p:cNvSpPr>
            <a:spLocks noGrp="1"/>
          </p:cNvSpPr>
          <p:nvPr>
            <p:ph sz="half" idx="2"/>
          </p:nvPr>
        </p:nvSpPr>
        <p:spPr>
          <a:xfrm>
            <a:off x="949237" y="1873045"/>
            <a:ext cx="7245525" cy="4253119"/>
          </a:xfrm>
        </p:spPr>
        <p:txBody>
          <a:bodyPr/>
          <a:lstStyle/>
          <a:p>
            <a:r>
              <a:rPr lang="de-DE" dirty="0">
                <a:hlinkClick r:id="rId2"/>
              </a:rPr>
              <a:t>https://www.tum.de/studium/studienangebot</a:t>
            </a:r>
            <a:endParaRPr lang="de-DE" dirty="0"/>
          </a:p>
        </p:txBody>
      </p:sp>
      <p:pic>
        <p:nvPicPr>
          <p:cNvPr id="5" name="Grafik 4" descr="Ein Bild, das Rechteck, Symbol, Blau, Screenshot enthält.&#10;&#10;KI-generierte Inhalte können fehlerhaft sein.">
            <a:extLst>
              <a:ext uri="{FF2B5EF4-FFF2-40B4-BE49-F238E27FC236}">
                <a16:creationId xmlns:a16="http://schemas.microsoft.com/office/drawing/2014/main" id="{45645C9E-0C4A-83C5-422A-A1F03683A7C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20331" y="5194769"/>
            <a:ext cx="1022593" cy="532137"/>
          </a:xfrm>
          <a:prstGeom prst="rect">
            <a:avLst/>
          </a:prstGeom>
        </p:spPr>
      </p:pic>
      <p:pic>
        <p:nvPicPr>
          <p:cNvPr id="9" name="Grafik 8" descr="Ein Bild, das Muster, Quadrat, Symmetrie, Pixel enthält.&#10;&#10;KI-generierte Inhalte können fehlerhaft sein.">
            <a:extLst>
              <a:ext uri="{FF2B5EF4-FFF2-40B4-BE49-F238E27FC236}">
                <a16:creationId xmlns:a16="http://schemas.microsoft.com/office/drawing/2014/main" id="{AB594E78-415B-A7FA-499E-73CE3F28A2D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23601" y="2897973"/>
            <a:ext cx="2296796" cy="2296796"/>
          </a:xfrm>
          <a:prstGeom prst="rect">
            <a:avLst/>
          </a:prstGeom>
        </p:spPr>
      </p:pic>
    </p:spTree>
    <p:extLst>
      <p:ext uri="{BB962C8B-B14F-4D97-AF65-F5344CB8AC3E}">
        <p14:creationId xmlns:p14="http://schemas.microsoft.com/office/powerpoint/2010/main" val="1770706818"/>
      </p:ext>
    </p:extLst>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6527F-DDAC-6584-EBDA-6932DCC9AA85}"/>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AE71BCFA-FAB4-E3C8-80E3-E57673299038}"/>
              </a:ext>
            </a:extLst>
          </p:cNvPr>
          <p:cNvSpPr>
            <a:spLocks noGrp="1"/>
          </p:cNvSpPr>
          <p:nvPr>
            <p:ph type="title"/>
          </p:nvPr>
        </p:nvSpPr>
        <p:spPr/>
        <p:txBody>
          <a:bodyPr/>
          <a:lstStyle/>
          <a:p>
            <a:pPr algn="ctr"/>
            <a:r>
              <a:rPr lang="de-DE" dirty="0"/>
              <a:t>Informationsseiten der TUM (II)</a:t>
            </a:r>
          </a:p>
        </p:txBody>
      </p:sp>
      <p:sp>
        <p:nvSpPr>
          <p:cNvPr id="4" name="Inhaltsplatzhalter 3">
            <a:extLst>
              <a:ext uri="{FF2B5EF4-FFF2-40B4-BE49-F238E27FC236}">
                <a16:creationId xmlns:a16="http://schemas.microsoft.com/office/drawing/2014/main" id="{26132DD4-F5A7-8F4A-BF86-7DFF82BEDE1F}"/>
              </a:ext>
            </a:extLst>
          </p:cNvPr>
          <p:cNvSpPr>
            <a:spLocks noGrp="1"/>
          </p:cNvSpPr>
          <p:nvPr>
            <p:ph sz="half" idx="2"/>
          </p:nvPr>
        </p:nvSpPr>
        <p:spPr>
          <a:xfrm>
            <a:off x="949237" y="1873045"/>
            <a:ext cx="7245525" cy="4253119"/>
          </a:xfrm>
        </p:spPr>
        <p:txBody>
          <a:bodyPr/>
          <a:lstStyle/>
          <a:p>
            <a:r>
              <a:rPr lang="de-DE" dirty="0">
                <a:hlinkClick r:id="rId2"/>
              </a:rPr>
              <a:t>https://www.tum.de/studium/von-der-schule-zur-universitaet</a:t>
            </a:r>
            <a:endParaRPr lang="de-DE" dirty="0"/>
          </a:p>
        </p:txBody>
      </p:sp>
      <p:pic>
        <p:nvPicPr>
          <p:cNvPr id="5" name="Grafik 4" descr="Ein Bild, das Rechteck, Symbol, Blau, Screenshot enthält.&#10;&#10;KI-generierte Inhalte können fehlerhaft sein.">
            <a:extLst>
              <a:ext uri="{FF2B5EF4-FFF2-40B4-BE49-F238E27FC236}">
                <a16:creationId xmlns:a16="http://schemas.microsoft.com/office/drawing/2014/main" id="{52A7CFFA-55F0-1527-387D-B3F4088D700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20331" y="5194769"/>
            <a:ext cx="1022593" cy="532137"/>
          </a:xfrm>
          <a:prstGeom prst="rect">
            <a:avLst/>
          </a:prstGeom>
        </p:spPr>
      </p:pic>
      <p:pic>
        <p:nvPicPr>
          <p:cNvPr id="6" name="Grafik 5" descr="Ein Bild, das Muster, Quadrat, Symmetrie, Pixel enthält.&#10;&#10;KI-generierte Inhalte können fehlerhaft sein.">
            <a:extLst>
              <a:ext uri="{FF2B5EF4-FFF2-40B4-BE49-F238E27FC236}">
                <a16:creationId xmlns:a16="http://schemas.microsoft.com/office/drawing/2014/main" id="{EC969FFE-36DC-B211-1B6E-4B675CB8E02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33945" y="2897972"/>
            <a:ext cx="2296797" cy="2296797"/>
          </a:xfrm>
          <a:prstGeom prst="rect">
            <a:avLst/>
          </a:prstGeom>
        </p:spPr>
      </p:pic>
    </p:spTree>
    <p:extLst>
      <p:ext uri="{BB962C8B-B14F-4D97-AF65-F5344CB8AC3E}">
        <p14:creationId xmlns:p14="http://schemas.microsoft.com/office/powerpoint/2010/main" val="4232817173"/>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4670" y="1827933"/>
            <a:ext cx="2333374" cy="1844824"/>
          </a:xfrm>
          <a:prstGeom prst="rect">
            <a:avLst/>
          </a:prstGeom>
        </p:spPr>
      </p:pic>
      <p:pic>
        <p:nvPicPr>
          <p:cNvPr id="3" name="Grafik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528" y="885890"/>
            <a:ext cx="3746190" cy="2497460"/>
          </a:xfrm>
          <a:prstGeom prst="rect">
            <a:avLst/>
          </a:prstGeom>
          <a:noFill/>
        </p:spPr>
      </p:pic>
      <p:sp>
        <p:nvSpPr>
          <p:cNvPr id="4" name="Titelplatzhalter 1"/>
          <p:cNvSpPr txBox="1">
            <a:spLocks/>
          </p:cNvSpPr>
          <p:nvPr/>
        </p:nvSpPr>
        <p:spPr>
          <a:xfrm>
            <a:off x="467544" y="994083"/>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b="1" dirty="0">
                <a:solidFill>
                  <a:schemeClr val="tx1">
                    <a:lumMod val="75000"/>
                    <a:lumOff val="25000"/>
                  </a:schemeClr>
                </a:solidFill>
              </a:rPr>
              <a:t>Bau- und Umweltingenieurwesen</a:t>
            </a:r>
          </a:p>
        </p:txBody>
      </p:sp>
      <p:grpSp>
        <p:nvGrpSpPr>
          <p:cNvPr id="16" name="Gruppieren 15"/>
          <p:cNvGrpSpPr/>
          <p:nvPr/>
        </p:nvGrpSpPr>
        <p:grpSpPr>
          <a:xfrm>
            <a:off x="6516216" y="188640"/>
            <a:ext cx="2376264" cy="576064"/>
            <a:chOff x="6516216" y="260648"/>
            <a:chExt cx="2376264" cy="576064"/>
          </a:xfrm>
        </p:grpSpPr>
        <p:sp>
          <p:nvSpPr>
            <p:cNvPr id="17" name="Rechteck 1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8" name="Grafik 17"/>
            <p:cNvPicPr>
              <a:picLocks noChangeAspect="1"/>
            </p:cNvPicPr>
            <p:nvPr/>
          </p:nvPicPr>
          <p:blipFill>
            <a:blip r:embed="rId5"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5" name="Grafik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675026" y="3724649"/>
            <a:ext cx="3071010" cy="1178620"/>
          </a:xfrm>
          <a:prstGeom prst="rect">
            <a:avLst/>
          </a:prstGeom>
        </p:spPr>
      </p:pic>
      <p:pic>
        <p:nvPicPr>
          <p:cNvPr id="8" name="Grafik 7"/>
          <p:cNvPicPr>
            <a:picLocks noChangeAspect="1"/>
          </p:cNvPicPr>
          <p:nvPr/>
        </p:nvPicPr>
        <p:blipFill rotWithShape="1">
          <a:blip r:embed="rId7">
            <a:lum bright="6000"/>
            <a:extLst>
              <a:ext uri="{28A0092B-C50C-407E-A947-70E740481C1C}">
                <a14:useLocalDpi xmlns:a14="http://schemas.microsoft.com/office/drawing/2010/main" val="0"/>
              </a:ext>
            </a:extLst>
          </a:blip>
          <a:srcRect l="1" t="75238" r="-775"/>
          <a:stretch/>
        </p:blipFill>
        <p:spPr>
          <a:xfrm>
            <a:off x="1366726" y="5126285"/>
            <a:ext cx="6431235" cy="1554311"/>
          </a:xfrm>
          <a:prstGeom prst="rect">
            <a:avLst/>
          </a:prstGeom>
        </p:spPr>
      </p:pic>
      <p:pic>
        <p:nvPicPr>
          <p:cNvPr id="10" name="Grafik 9"/>
          <p:cNvPicPr>
            <a:picLocks noChangeAspect="1"/>
          </p:cNvPicPr>
          <p:nvPr/>
        </p:nvPicPr>
        <p:blipFill>
          <a:blip r:embed="rId8"/>
          <a:stretch>
            <a:fillRect/>
          </a:stretch>
        </p:blipFill>
        <p:spPr>
          <a:xfrm>
            <a:off x="6712996" y="1869793"/>
            <a:ext cx="2085975" cy="3314700"/>
          </a:xfrm>
          <a:prstGeom prst="rect">
            <a:avLst/>
          </a:prstGeom>
        </p:spPr>
      </p:pic>
      <p:sp>
        <p:nvSpPr>
          <p:cNvPr id="20" name="Textplatzhalter 4"/>
          <p:cNvSpPr>
            <a:spLocks noGrp="1"/>
          </p:cNvSpPr>
          <p:nvPr>
            <p:ph type="body" sz="quarter" idx="14"/>
          </p:nvPr>
        </p:nvSpPr>
        <p:spPr>
          <a:xfrm>
            <a:off x="2372216" y="333699"/>
            <a:ext cx="4144000" cy="431005"/>
          </a:xfrm>
        </p:spPr>
        <p:txBody>
          <a:bodyPr>
            <a:noAutofit/>
          </a:bodyPr>
          <a:lstStyle/>
          <a:p>
            <a:pPr algn="ctr"/>
            <a:r>
              <a:rPr lang="de-DE" sz="800"/>
              <a:t>Schnitte, pinterest.de (2x)/ berger-berger.de/ </a:t>
            </a:r>
            <a:br>
              <a:rPr lang="de-DE" sz="800"/>
            </a:br>
            <a:r>
              <a:rPr lang="de-DE" sz="800"/>
              <a:t>berlin.de/ SL Rasch</a:t>
            </a:r>
          </a:p>
        </p:txBody>
      </p:sp>
    </p:spTree>
    <p:extLst>
      <p:ext uri="{BB962C8B-B14F-4D97-AF65-F5344CB8AC3E}">
        <p14:creationId xmlns:p14="http://schemas.microsoft.com/office/powerpoint/2010/main" val="310745484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uppieren 15"/>
          <p:cNvGrpSpPr/>
          <p:nvPr/>
        </p:nvGrpSpPr>
        <p:grpSpPr>
          <a:xfrm>
            <a:off x="6516216" y="188640"/>
            <a:ext cx="2376264" cy="576064"/>
            <a:chOff x="6516216" y="260648"/>
            <a:chExt cx="2376264" cy="576064"/>
          </a:xfrm>
        </p:grpSpPr>
        <p:sp>
          <p:nvSpPr>
            <p:cNvPr id="17" name="Rechteck 1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8" name="Grafik 17"/>
            <p:cNvPicPr>
              <a:picLocks noChangeAspect="1"/>
            </p:cNvPicPr>
            <p:nvPr/>
          </p:nvPicPr>
          <p:blipFill>
            <a:blip r:embed="rId5"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6" name="Textplatzhalter 4"/>
          <p:cNvSpPr>
            <a:spLocks noGrp="1"/>
          </p:cNvSpPr>
          <p:nvPr>
            <p:ph type="body" sz="quarter" idx="14"/>
          </p:nvPr>
        </p:nvSpPr>
        <p:spPr>
          <a:xfrm>
            <a:off x="2372216" y="333699"/>
            <a:ext cx="4144000" cy="431005"/>
          </a:xfrm>
        </p:spPr>
        <p:txBody>
          <a:bodyPr>
            <a:noAutofit/>
          </a:bodyPr>
          <a:lstStyle/>
          <a:p>
            <a:pPr algn="ctr"/>
            <a:r>
              <a:rPr lang="de-DE" sz="800" err="1"/>
              <a:t>Trailervideo</a:t>
            </a:r>
            <a:r>
              <a:rPr lang="de-DE" sz="800"/>
              <a:t>: ingenieurtalente.de</a:t>
            </a:r>
          </a:p>
        </p:txBody>
      </p:sp>
      <p:pic>
        <p:nvPicPr>
          <p:cNvPr id="3" name="Ingenieurtalente_ Martin Romberg - Edinburgh_gekürzt_Richter2025">
            <a:hlinkClick r:id="" action="ppaction://media"/>
            <a:extLst>
              <a:ext uri="{FF2B5EF4-FFF2-40B4-BE49-F238E27FC236}">
                <a16:creationId xmlns:a16="http://schemas.microsoft.com/office/drawing/2014/main" id="{56F992E7-A2F3-8AF7-A721-E33E67088FF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871" y="909763"/>
            <a:ext cx="9140129" cy="5149369"/>
          </a:xfrm>
          <a:prstGeom prst="rect">
            <a:avLst/>
          </a:prstGeom>
        </p:spPr>
      </p:pic>
    </p:spTree>
    <p:extLst>
      <p:ext uri="{BB962C8B-B14F-4D97-AF65-F5344CB8AC3E}">
        <p14:creationId xmlns:p14="http://schemas.microsoft.com/office/powerpoint/2010/main" val="167035818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3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p:cNvSpPr>
            <a:spLocks noGrp="1"/>
          </p:cNvSpPr>
          <p:nvPr>
            <p:ph type="body" sz="quarter" idx="14"/>
          </p:nvPr>
        </p:nvSpPr>
        <p:spPr>
          <a:xfrm>
            <a:off x="2966991" y="352598"/>
            <a:ext cx="3599490" cy="287337"/>
          </a:xfrm>
        </p:spPr>
        <p:txBody>
          <a:bodyPr vert="horz" lIns="91440" tIns="45720" rIns="91440" bIns="45720" rtlCol="0" anchor="t">
            <a:noAutofit/>
          </a:bodyPr>
          <a:lstStyle/>
          <a:p>
            <a:pPr algn="ctr"/>
            <a:r>
              <a:rPr lang="de-DE" sz="800">
                <a:hlinkClick r:id="rId3"/>
              </a:rPr>
              <a:t>https://www.mplan-eg.de/altlasten/projekt-renaturierung-der-isar.html</a:t>
            </a:r>
            <a:r>
              <a:rPr lang="de-DE" sz="800"/>
              <a:t>, </a:t>
            </a:r>
            <a:r>
              <a:rPr lang="de-DE" sz="800">
                <a:hlinkClick r:id="rId4"/>
              </a:rPr>
              <a:t>https://isarfischer.de/projekt/testprjekt/</a:t>
            </a:r>
            <a:r>
              <a:rPr lang="de-DE" sz="800"/>
              <a:t> </a:t>
            </a:r>
          </a:p>
          <a:p>
            <a:pPr algn="ctr"/>
            <a:r>
              <a:rPr lang="de-DE" sz="800">
                <a:hlinkClick r:id="rId5"/>
              </a:rPr>
              <a:t>https://www.hydroprojekt.de/projekte/stauanlagen/ansicht/wehr-grosshesselohe/</a:t>
            </a:r>
            <a:r>
              <a:rPr lang="de-DE" sz="800"/>
              <a:t> </a:t>
            </a:r>
          </a:p>
          <a:p>
            <a:pPr algn="ctr"/>
            <a:r>
              <a:rPr lang="de-DE" sz="800">
                <a:hlinkClick r:id="rId6"/>
              </a:rPr>
              <a:t>https://www.pullach.de/buergerbrief-sanierung-des-grosshesseloher-isarwehrs/</a:t>
            </a:r>
          </a:p>
          <a:p>
            <a:pPr algn="ctr"/>
            <a:r>
              <a:rPr lang="de-DE" sz="800">
                <a:ea typeface="+mn-lt"/>
                <a:cs typeface="+mn-lt"/>
                <a:hlinkClick r:id="rId7"/>
              </a:rPr>
              <a:t>https://www.outdooractive.com/de/poi/toelzer-land/walchenseekraftwerk/45118959/</a:t>
            </a:r>
            <a:r>
              <a:rPr lang="de-DE" sz="800">
                <a:ea typeface="Calibri"/>
                <a:cs typeface="Calibri"/>
              </a:rPr>
              <a:t> </a:t>
            </a:r>
            <a:endParaRPr lang="de-DE"/>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8"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4" name="Textfeld 93"/>
          <p:cNvSpPr txBox="1"/>
          <p:nvPr/>
        </p:nvSpPr>
        <p:spPr>
          <a:xfrm>
            <a:off x="798035" y="1585345"/>
            <a:ext cx="1894178" cy="1384995"/>
          </a:xfrm>
          <a:prstGeom prst="rect">
            <a:avLst/>
          </a:prstGeom>
          <a:noFill/>
        </p:spPr>
        <p:txBody>
          <a:bodyPr wrap="square" lIns="91440" tIns="45720" rIns="91440" bIns="45720" rtlCol="0" anchor="t">
            <a:spAutoFit/>
          </a:bodyPr>
          <a:lstStyle/>
          <a:p>
            <a:r>
              <a:rPr lang="de-DE" b="1" dirty="0">
                <a:solidFill>
                  <a:srgbClr val="00B0F0"/>
                </a:solidFill>
              </a:rPr>
              <a:t>Wasserbau, </a:t>
            </a:r>
          </a:p>
          <a:p>
            <a:r>
              <a:rPr lang="de-DE" b="1" dirty="0">
                <a:solidFill>
                  <a:srgbClr val="00B0F0"/>
                </a:solidFill>
              </a:rPr>
              <a:t>Hydromechanik</a:t>
            </a:r>
          </a:p>
          <a:p>
            <a:r>
              <a:rPr lang="de-DE" sz="1600" i="1" dirty="0"/>
              <a:t>Hochwasserschutz, Wasserkraft und mehr…</a:t>
            </a:r>
            <a:endParaRPr lang="de-DE" sz="1600" i="1" dirty="0">
              <a:ea typeface="Calibri"/>
              <a:cs typeface="Calibri"/>
            </a:endParaRPr>
          </a:p>
        </p:txBody>
      </p:sp>
      <p:pic>
        <p:nvPicPr>
          <p:cNvPr id="10" name="Grafik 9">
            <a:extLst>
              <a:ext uri="{FF2B5EF4-FFF2-40B4-BE49-F238E27FC236}">
                <a16:creationId xmlns:a16="http://schemas.microsoft.com/office/drawing/2014/main" id="{DD843CF8-A521-45BE-C6A1-FBFAFFC0D43D}"/>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35000" contrast="10000"/>
                    </a14:imgEffect>
                  </a14:imgLayer>
                </a14:imgProps>
              </a:ext>
            </a:extLst>
          </a:blip>
          <a:stretch>
            <a:fillRect/>
          </a:stretch>
        </p:blipFill>
        <p:spPr>
          <a:xfrm>
            <a:off x="714671" y="3452090"/>
            <a:ext cx="4279791" cy="2864930"/>
          </a:xfrm>
          <a:prstGeom prst="rect">
            <a:avLst/>
          </a:prstGeom>
        </p:spPr>
      </p:pic>
      <p:pic>
        <p:nvPicPr>
          <p:cNvPr id="15" name="Grafik 14">
            <a:extLst>
              <a:ext uri="{FF2B5EF4-FFF2-40B4-BE49-F238E27FC236}">
                <a16:creationId xmlns:a16="http://schemas.microsoft.com/office/drawing/2014/main" id="{459CE50F-3617-FC56-7F8C-FFB8D884A54E}"/>
              </a:ext>
            </a:extLst>
          </p:cNvPr>
          <p:cNvPicPr>
            <a:picLocks noChangeAspect="1"/>
          </p:cNvPicPr>
          <p:nvPr/>
        </p:nvPicPr>
        <p:blipFill>
          <a:blip r:embed="rId11"/>
          <a:stretch>
            <a:fillRect/>
          </a:stretch>
        </p:blipFill>
        <p:spPr>
          <a:xfrm>
            <a:off x="4408664" y="1328113"/>
            <a:ext cx="4050057" cy="2668698"/>
          </a:xfrm>
          <a:prstGeom prst="rect">
            <a:avLst/>
          </a:prstGeom>
        </p:spPr>
      </p:pic>
      <p:pic>
        <p:nvPicPr>
          <p:cNvPr id="2" name="Grafik 1" descr="Walchenseekraftwerk • Museum » outdooractive.com">
            <a:extLst>
              <a:ext uri="{FF2B5EF4-FFF2-40B4-BE49-F238E27FC236}">
                <a16:creationId xmlns:a16="http://schemas.microsoft.com/office/drawing/2014/main" id="{54BEF71C-828F-769F-28BB-371D46A39462}"/>
              </a:ext>
            </a:extLst>
          </p:cNvPr>
          <p:cNvPicPr>
            <a:picLocks noChangeAspect="1"/>
          </p:cNvPicPr>
          <p:nvPr/>
        </p:nvPicPr>
        <p:blipFill>
          <a:blip r:embed="rId12"/>
          <a:stretch>
            <a:fillRect/>
          </a:stretch>
        </p:blipFill>
        <p:spPr>
          <a:xfrm>
            <a:off x="5153892" y="4136000"/>
            <a:ext cx="3306617" cy="2188184"/>
          </a:xfrm>
          <a:prstGeom prst="rect">
            <a:avLst/>
          </a:prstGeom>
        </p:spPr>
      </p:pic>
    </p:spTree>
    <p:extLst>
      <p:ext uri="{BB962C8B-B14F-4D97-AF65-F5344CB8AC3E}">
        <p14:creationId xmlns:p14="http://schemas.microsoft.com/office/powerpoint/2010/main" val="133574245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49" name="Textfeld 48"/>
          <p:cNvSpPr txBox="1"/>
          <p:nvPr/>
        </p:nvSpPr>
        <p:spPr>
          <a:xfrm>
            <a:off x="1015008" y="4303654"/>
            <a:ext cx="2542121" cy="830997"/>
          </a:xfrm>
          <a:prstGeom prst="rect">
            <a:avLst/>
          </a:prstGeom>
          <a:noFill/>
        </p:spPr>
        <p:txBody>
          <a:bodyPr wrap="square" lIns="91440" tIns="45720" rIns="91440" bIns="45720" rtlCol="0" anchor="t">
            <a:spAutoFit/>
          </a:bodyPr>
          <a:lstStyle/>
          <a:p>
            <a:r>
              <a:rPr lang="de-DE" sz="1600" b="1">
                <a:solidFill>
                  <a:srgbClr val="00B0F0"/>
                </a:solidFill>
              </a:rPr>
              <a:t>Siedlungswasserwirtschaft</a:t>
            </a:r>
            <a:br>
              <a:rPr lang="de-DE" sz="1600" i="1"/>
            </a:br>
            <a:r>
              <a:rPr lang="de-DE" sz="1600" i="1"/>
              <a:t>Kanäle, Wasserversorgung,</a:t>
            </a:r>
          </a:p>
          <a:p>
            <a:r>
              <a:rPr lang="de-DE" sz="1600" i="1"/>
              <a:t>Abwasser​</a:t>
            </a:r>
            <a:r>
              <a:rPr lang="de-DE" sz="1600" i="1" err="1"/>
              <a:t>aufbereitung</a:t>
            </a:r>
            <a:r>
              <a:rPr lang="de-DE" sz="1600" i="1"/>
              <a:t>...</a:t>
            </a:r>
            <a:endParaRPr lang="de-DE" sz="1600" i="1">
              <a:ea typeface="Calibri"/>
              <a:cs typeface="Calibri"/>
            </a:endParaRPr>
          </a:p>
        </p:txBody>
      </p:sp>
      <p:sp>
        <p:nvSpPr>
          <p:cNvPr id="41" name="Textplatzhalter 4"/>
          <p:cNvSpPr>
            <a:spLocks noGrp="1"/>
          </p:cNvSpPr>
          <p:nvPr>
            <p:ph type="body" sz="quarter" idx="14"/>
          </p:nvPr>
        </p:nvSpPr>
        <p:spPr>
          <a:xfrm>
            <a:off x="2207925" y="438726"/>
            <a:ext cx="4392032" cy="287337"/>
          </a:xfrm>
        </p:spPr>
        <p:txBody>
          <a:bodyPr vert="horz" lIns="91440" tIns="45720" rIns="91440" bIns="45720" rtlCol="0" anchor="t">
            <a:normAutofit fontScale="55000" lnSpcReduction="20000"/>
          </a:bodyPr>
          <a:lstStyle/>
          <a:p>
            <a:pPr algn="ctr"/>
            <a:r>
              <a:rPr lang="de-DE" sz="800">
                <a:ea typeface="+mn-lt"/>
                <a:cs typeface="+mn-lt"/>
                <a:hlinkClick r:id="rId4"/>
              </a:rPr>
              <a:t>https://stadt.muenchen.de/infos/portrait-muenchner-stadtentwaesserung.html</a:t>
            </a:r>
            <a:endParaRPr lang="de-DE"/>
          </a:p>
          <a:p>
            <a:pPr algn="ctr"/>
            <a:r>
              <a:rPr lang="de-DE" sz="800">
                <a:ea typeface="+mn-lt"/>
                <a:cs typeface="+mn-lt"/>
                <a:hlinkClick r:id="rId5"/>
              </a:rPr>
              <a:t>https://www.wte.de/de/aktuelles/vertragsunterzeichnung-neue-grossanlage-muenchen/</a:t>
            </a:r>
            <a:endParaRPr lang="de-DE"/>
          </a:p>
          <a:p>
            <a:pPr algn="ctr"/>
            <a:r>
              <a:rPr lang="de-DE" sz="800">
                <a:ea typeface="+mn-lt"/>
                <a:cs typeface="+mn-lt"/>
                <a:hlinkClick r:id="rId6"/>
              </a:rPr>
              <a:t>https://www.w-fotografie.de/wie-fotografiert-man-im-dunkeln-besichtigung-trinkwasserversorgung-muenchen/</a:t>
            </a:r>
            <a:endParaRPr lang="de-DE"/>
          </a:p>
          <a:p>
            <a:pPr algn="ctr"/>
            <a:endParaRPr lang="de-DE">
              <a:ea typeface="Calibri"/>
              <a:cs typeface="Calibri"/>
            </a:endParaRPr>
          </a:p>
        </p:txBody>
      </p:sp>
      <p:pic>
        <p:nvPicPr>
          <p:cNvPr id="3" name="Grafik 2" descr="Wie fotografiert man im Dunkeln? Besichtigung Trinkwasserversorgung München  | L.Wiese | Fotografie">
            <a:extLst>
              <a:ext uri="{FF2B5EF4-FFF2-40B4-BE49-F238E27FC236}">
                <a16:creationId xmlns:a16="http://schemas.microsoft.com/office/drawing/2014/main" id="{2115540E-7148-6690-C72A-2BB9C0A308F7}"/>
              </a:ext>
            </a:extLst>
          </p:cNvPr>
          <p:cNvPicPr>
            <a:picLocks noChangeAspect="1"/>
          </p:cNvPicPr>
          <p:nvPr/>
        </p:nvPicPr>
        <p:blipFill>
          <a:blip r:embed="rId7"/>
          <a:stretch>
            <a:fillRect/>
          </a:stretch>
        </p:blipFill>
        <p:spPr>
          <a:xfrm>
            <a:off x="5058007" y="1359246"/>
            <a:ext cx="3401405" cy="2259906"/>
          </a:xfrm>
          <a:prstGeom prst="rect">
            <a:avLst/>
          </a:prstGeom>
        </p:spPr>
      </p:pic>
      <p:pic>
        <p:nvPicPr>
          <p:cNvPr id="5" name="Grafik 4" descr="Thermische Klärschlammverwertung | WTE realisiert neue Großanlage in München">
            <a:extLst>
              <a:ext uri="{FF2B5EF4-FFF2-40B4-BE49-F238E27FC236}">
                <a16:creationId xmlns:a16="http://schemas.microsoft.com/office/drawing/2014/main" id="{6E9FACFA-F7B5-D0A6-DD2F-8DA4128F6F56}"/>
              </a:ext>
            </a:extLst>
          </p:cNvPr>
          <p:cNvPicPr>
            <a:picLocks noChangeAspect="1"/>
          </p:cNvPicPr>
          <p:nvPr/>
        </p:nvPicPr>
        <p:blipFill>
          <a:blip r:embed="rId8"/>
          <a:stretch>
            <a:fillRect/>
          </a:stretch>
        </p:blipFill>
        <p:spPr>
          <a:xfrm>
            <a:off x="4096327" y="3816069"/>
            <a:ext cx="4364183" cy="2380081"/>
          </a:xfrm>
          <a:prstGeom prst="rect">
            <a:avLst/>
          </a:prstGeom>
        </p:spPr>
      </p:pic>
      <p:pic>
        <p:nvPicPr>
          <p:cNvPr id="6" name="Grafik 5" descr="Über die Münchner Stadtentwässerung – Landeshauptstadt München">
            <a:extLst>
              <a:ext uri="{FF2B5EF4-FFF2-40B4-BE49-F238E27FC236}">
                <a16:creationId xmlns:a16="http://schemas.microsoft.com/office/drawing/2014/main" id="{37A189C7-1534-434B-127B-DA23CBCFB364}"/>
              </a:ext>
            </a:extLst>
          </p:cNvPr>
          <p:cNvPicPr>
            <a:picLocks noChangeAspect="1"/>
          </p:cNvPicPr>
          <p:nvPr/>
        </p:nvPicPr>
        <p:blipFill>
          <a:blip r:embed="rId9"/>
          <a:stretch>
            <a:fillRect/>
          </a:stretch>
        </p:blipFill>
        <p:spPr>
          <a:xfrm>
            <a:off x="692727" y="1355436"/>
            <a:ext cx="3403600" cy="2267527"/>
          </a:xfrm>
          <a:prstGeom prst="rect">
            <a:avLst/>
          </a:prstGeom>
        </p:spPr>
      </p:pic>
    </p:spTree>
    <p:extLst>
      <p:ext uri="{BB962C8B-B14F-4D97-AF65-F5344CB8AC3E}">
        <p14:creationId xmlns:p14="http://schemas.microsoft.com/office/powerpoint/2010/main" val="51898737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platzhalter 3"/>
          <p:cNvSpPr>
            <a:spLocks noGrp="1"/>
          </p:cNvSpPr>
          <p:nvPr>
            <p:ph type="body" sz="quarter" idx="13"/>
          </p:nvPr>
        </p:nvSpPr>
        <p:spPr>
          <a:xfrm>
            <a:off x="2308891" y="404664"/>
            <a:ext cx="4181947" cy="360040"/>
          </a:xfrm>
        </p:spPr>
        <p:txBody>
          <a:bodyPr vert="horz" lIns="91440" tIns="45720" rIns="91440" bIns="45720" rtlCol="0" anchor="t">
            <a:normAutofit fontScale="77500" lnSpcReduction="20000"/>
          </a:bodyPr>
          <a:lstStyle/>
          <a:p>
            <a:pPr algn="ctr"/>
            <a:r>
              <a:rPr lang="de-DE" sz="800"/>
              <a:t>Passstraße, pixabay.com / Autobahnkreuz, unplash.com /</a:t>
            </a:r>
          </a:p>
          <a:p>
            <a:pPr algn="ctr"/>
            <a:r>
              <a:rPr lang="de-DE" sz="800"/>
              <a:t>Autofahrer, pixabay.com / Tunnel, pexels.com</a:t>
            </a:r>
          </a:p>
          <a:p>
            <a:pPr algn="ctr"/>
            <a:r>
              <a:rPr lang="de-DE" sz="800">
                <a:ea typeface="+mn-lt"/>
                <a:cs typeface="+mn-lt"/>
                <a:hlinkClick r:id="rId3"/>
              </a:rPr>
              <a:t>https://www.mvg.de/meinhalt/karlsplatz-stachus</a:t>
            </a:r>
            <a:endParaRPr lang="de-DE"/>
          </a:p>
          <a:p>
            <a:pPr algn="ctr"/>
            <a:endParaRPr lang="de-DE"/>
          </a:p>
          <a:p>
            <a:pPr algn="ctr"/>
            <a:endParaRPr lang="de-DE"/>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9" name="Grafik 8"/>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72741" y="1345594"/>
            <a:ext cx="3429732" cy="1748632"/>
          </a:xfrm>
          <a:prstGeom prst="rect">
            <a:avLst/>
          </a:prstGeom>
        </p:spPr>
      </p:pic>
      <p:sp>
        <p:nvSpPr>
          <p:cNvPr id="53" name="Textfeld 52"/>
          <p:cNvSpPr txBox="1"/>
          <p:nvPr/>
        </p:nvSpPr>
        <p:spPr>
          <a:xfrm>
            <a:off x="945007" y="3876280"/>
            <a:ext cx="3259922" cy="1323439"/>
          </a:xfrm>
          <a:prstGeom prst="rect">
            <a:avLst/>
          </a:prstGeom>
          <a:noFill/>
        </p:spPr>
        <p:txBody>
          <a:bodyPr wrap="square" lIns="91440" tIns="45720" rIns="91440" bIns="45720" rtlCol="0" anchor="t">
            <a:spAutoFit/>
          </a:bodyPr>
          <a:lstStyle/>
          <a:p>
            <a:r>
              <a:rPr lang="de-DE" sz="1600" b="1" dirty="0">
                <a:solidFill>
                  <a:srgbClr val="00B0F0"/>
                </a:solidFill>
              </a:rPr>
              <a:t>Mobilität und Stadtplanung</a:t>
            </a:r>
          </a:p>
          <a:p>
            <a:r>
              <a:rPr lang="de-DE" sz="1600" i="1" dirty="0"/>
              <a:t>Straßen- und Verkehrsplanung …</a:t>
            </a:r>
            <a:endParaRPr lang="de-DE" sz="1600" i="1" dirty="0">
              <a:ea typeface="Calibri"/>
              <a:cs typeface="Calibri"/>
            </a:endParaRPr>
          </a:p>
          <a:p>
            <a:r>
              <a:rPr lang="de-DE" sz="1600" i="1" dirty="0"/>
              <a:t>Stadtentwicklung, ÖPNV, Schiene,  Ampeln...</a:t>
            </a:r>
            <a:endParaRPr lang="de-DE" sz="1600" i="1" dirty="0">
              <a:ea typeface="Calibri"/>
              <a:cs typeface="Calibri"/>
            </a:endParaRPr>
          </a:p>
          <a:p>
            <a:endParaRPr lang="de-DE" sz="1600" i="1" dirty="0"/>
          </a:p>
        </p:txBody>
      </p:sp>
      <p:pic>
        <p:nvPicPr>
          <p:cNvPr id="10" name="Grafik 9">
            <a:extLst>
              <a:ext uri="{FF2B5EF4-FFF2-40B4-BE49-F238E27FC236}">
                <a16:creationId xmlns:a16="http://schemas.microsoft.com/office/drawing/2014/main" id="{6D6FFA55-1F4D-F54E-BCF2-C62D81DB065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873423" y="4069191"/>
            <a:ext cx="2921000" cy="2190750"/>
          </a:xfrm>
          <a:prstGeom prst="rect">
            <a:avLst/>
          </a:prstGeom>
        </p:spPr>
      </p:pic>
      <p:pic>
        <p:nvPicPr>
          <p:cNvPr id="2" name="Grafik 1" descr="Karlsplatz (Stachus) - Fahrinfos &amp; Abfahrten | MVG">
            <a:extLst>
              <a:ext uri="{FF2B5EF4-FFF2-40B4-BE49-F238E27FC236}">
                <a16:creationId xmlns:a16="http://schemas.microsoft.com/office/drawing/2014/main" id="{4EA67F9C-C9DD-D742-317E-585857D9743A}"/>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
                    </a14:imgEffect>
                  </a14:imgLayer>
                </a14:imgProps>
              </a:ext>
            </a:extLst>
          </a:blip>
          <a:stretch>
            <a:fillRect/>
          </a:stretch>
        </p:blipFill>
        <p:spPr>
          <a:xfrm>
            <a:off x="4189888" y="1337672"/>
            <a:ext cx="4035704" cy="2553373"/>
          </a:xfrm>
          <a:prstGeom prst="rect">
            <a:avLst/>
          </a:prstGeom>
        </p:spPr>
      </p:pic>
    </p:spTree>
    <p:extLst>
      <p:ext uri="{BB962C8B-B14F-4D97-AF65-F5344CB8AC3E}">
        <p14:creationId xmlns:p14="http://schemas.microsoft.com/office/powerpoint/2010/main" val="118017605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platzhalter 2"/>
          <p:cNvSpPr>
            <a:spLocks noGrp="1"/>
          </p:cNvSpPr>
          <p:nvPr>
            <p:ph type="body" sz="quarter" idx="13"/>
          </p:nvPr>
        </p:nvSpPr>
        <p:spPr>
          <a:xfrm>
            <a:off x="2416102" y="279692"/>
            <a:ext cx="3959984" cy="583418"/>
          </a:xfrm>
        </p:spPr>
        <p:txBody>
          <a:bodyPr vert="horz" lIns="91440" tIns="45720" rIns="91440" bIns="45720" rtlCol="0" anchor="t">
            <a:normAutofit fontScale="70000" lnSpcReduction="20000"/>
          </a:bodyPr>
          <a:lstStyle/>
          <a:p>
            <a:pPr algn="ctr"/>
            <a:r>
              <a:rPr lang="de-DE"/>
              <a:t>Füße, unsplash.com / </a:t>
            </a:r>
            <a:br>
              <a:rPr lang="de-DE"/>
            </a:br>
            <a:r>
              <a:rPr lang="de-DE"/>
              <a:t>Englischer Garten, pixabay.com / </a:t>
            </a:r>
            <a:br>
              <a:rPr lang="de-DE"/>
            </a:br>
            <a:r>
              <a:rPr lang="de-DE"/>
              <a:t>Bauschutt &amp; Baumaschinen, pixabay.com</a:t>
            </a:r>
          </a:p>
          <a:p>
            <a:pPr algn="ctr"/>
            <a:r>
              <a:rPr lang="de-DE">
                <a:ea typeface="+mn-lt"/>
                <a:cs typeface="+mn-lt"/>
                <a:hlinkClick r:id="rId3"/>
              </a:rPr>
              <a:t>https://www.seidl-partner.de/2024/07/04/exkursion-des-spezialtiefbaus-hildegardstrasse-in-muenchen/</a:t>
            </a:r>
          </a:p>
          <a:p>
            <a:pPr algn="ctr"/>
            <a:r>
              <a:rPr lang="de-DE">
                <a:ea typeface="+mn-lt"/>
                <a:cs typeface="+mn-lt"/>
                <a:hlinkClick r:id="rId4"/>
              </a:rPr>
              <a:t>https://allgemeinebauzeitung.de/abz/unterstuetzung-pumpen-sichern-baufortschritt-des-laengsten-tunnels-der-welt-31226</a:t>
            </a:r>
            <a:endParaRPr lang="de-DE"/>
          </a:p>
        </p:txBody>
      </p:sp>
      <p:grpSp>
        <p:nvGrpSpPr>
          <p:cNvPr id="16" name="Gruppieren 15"/>
          <p:cNvGrpSpPr/>
          <p:nvPr/>
        </p:nvGrpSpPr>
        <p:grpSpPr>
          <a:xfrm>
            <a:off x="6516216" y="188640"/>
            <a:ext cx="2376264" cy="576064"/>
            <a:chOff x="6516216" y="260648"/>
            <a:chExt cx="2376264" cy="576064"/>
          </a:xfrm>
        </p:grpSpPr>
        <p:sp>
          <p:nvSpPr>
            <p:cNvPr id="17" name="Rechteck 1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8" name="Grafik 17"/>
            <p:cNvPicPr>
              <a:picLocks noChangeAspect="1"/>
            </p:cNvPicPr>
            <p:nvPr/>
          </p:nvPicPr>
          <p:blipFill>
            <a:blip r:embed="rId5"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54" name="Textfeld 53"/>
          <p:cNvSpPr txBox="1"/>
          <p:nvPr/>
        </p:nvSpPr>
        <p:spPr>
          <a:xfrm>
            <a:off x="3484111" y="4457209"/>
            <a:ext cx="1950153" cy="1077218"/>
          </a:xfrm>
          <a:prstGeom prst="rect">
            <a:avLst/>
          </a:prstGeom>
          <a:noFill/>
        </p:spPr>
        <p:txBody>
          <a:bodyPr wrap="square" lIns="91440" tIns="45720" rIns="91440" bIns="45720" rtlCol="0" anchor="t">
            <a:spAutoFit/>
          </a:bodyPr>
          <a:lstStyle/>
          <a:p>
            <a:pPr algn="r"/>
            <a:r>
              <a:rPr lang="de-DE" sz="1600" b="1">
                <a:solidFill>
                  <a:srgbClr val="00B0F0"/>
                </a:solidFill>
              </a:rPr>
              <a:t>Bodenmechanik, Grundbau</a:t>
            </a:r>
          </a:p>
          <a:p>
            <a:pPr algn="r"/>
            <a:r>
              <a:rPr lang="de-DE" sz="1600" i="1"/>
              <a:t>Wo kann ich überhaupt bauen? </a:t>
            </a:r>
          </a:p>
        </p:txBody>
      </p:sp>
      <p:pic>
        <p:nvPicPr>
          <p:cNvPr id="9" name="Grafik 8"/>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632121" y="4066949"/>
            <a:ext cx="2521358" cy="2008162"/>
          </a:xfrm>
          <a:prstGeom prst="rect">
            <a:avLst/>
          </a:prstGeom>
        </p:spPr>
      </p:pic>
      <p:pic>
        <p:nvPicPr>
          <p:cNvPr id="4" name="Grafik 3" descr="Gemeinsam mit unseren Ingenieur:innen der Abteilung Spezialtiefbau der Seidl &amp;amp; Partner Gesamtplanung GmbH besuchte einer unserer Werkstudenten das Planungsprojekt in der Hildegardstraße mitten in München, über das er seine Masterarbeit verfasst.">
            <a:extLst>
              <a:ext uri="{FF2B5EF4-FFF2-40B4-BE49-F238E27FC236}">
                <a16:creationId xmlns:a16="http://schemas.microsoft.com/office/drawing/2014/main" id="{1830A3AA-E52D-1407-F028-A0B49D409699}"/>
              </a:ext>
            </a:extLst>
          </p:cNvPr>
          <p:cNvPicPr>
            <a:picLocks noChangeAspect="1"/>
          </p:cNvPicPr>
          <p:nvPr/>
        </p:nvPicPr>
        <p:blipFill>
          <a:blip r:embed="rId7"/>
          <a:stretch>
            <a:fillRect/>
          </a:stretch>
        </p:blipFill>
        <p:spPr>
          <a:xfrm>
            <a:off x="632691" y="1147172"/>
            <a:ext cx="4045525" cy="2697909"/>
          </a:xfrm>
          <a:prstGeom prst="rect">
            <a:avLst/>
          </a:prstGeom>
        </p:spPr>
      </p:pic>
      <p:pic>
        <p:nvPicPr>
          <p:cNvPr id="5" name="Grafik 4" descr="Unterstützung: Pumpen sichern Baufortschritt des längsten Tunnels der Welt">
            <a:extLst>
              <a:ext uri="{FF2B5EF4-FFF2-40B4-BE49-F238E27FC236}">
                <a16:creationId xmlns:a16="http://schemas.microsoft.com/office/drawing/2014/main" id="{0B288876-9921-7778-64CD-8DA8B6CF21B9}"/>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0000"/>
                    </a14:imgEffect>
                  </a14:imgLayer>
                </a14:imgProps>
              </a:ext>
            </a:extLst>
          </a:blip>
          <a:stretch>
            <a:fillRect/>
          </a:stretch>
        </p:blipFill>
        <p:spPr>
          <a:xfrm>
            <a:off x="5990523" y="3810895"/>
            <a:ext cx="2508010" cy="2576947"/>
          </a:xfrm>
          <a:prstGeom prst="rect">
            <a:avLst/>
          </a:prstGeom>
        </p:spPr>
      </p:pic>
      <p:pic>
        <p:nvPicPr>
          <p:cNvPr id="7" name="Grafik 6" descr="Ein Bild, das Himmel, Wolke, draußen, Gras enthält.&#10;&#10;KI-generierte Inhalte können fehlerhaft sein.">
            <a:extLst>
              <a:ext uri="{FF2B5EF4-FFF2-40B4-BE49-F238E27FC236}">
                <a16:creationId xmlns:a16="http://schemas.microsoft.com/office/drawing/2014/main" id="{1807C8B6-5278-CE95-6204-77AB6730A273}"/>
              </a:ext>
            </a:extLst>
          </p:cNvPr>
          <p:cNvPicPr>
            <a:picLocks noChangeAspect="1"/>
          </p:cNvPicPr>
          <p:nvPr/>
        </p:nvPicPr>
        <p:blipFill>
          <a:blip r:embed="rId10">
            <a:extLst>
              <a:ext uri="{BEBA8EAE-BF5A-486C-A8C5-ECC9F3942E4B}">
                <a14:imgProps xmlns:a14="http://schemas.microsoft.com/office/drawing/2010/main">
                  <a14:imgLayer r:embed="rId11">
                    <a14:imgEffect>
                      <a14:sharpenSoften amount="10000"/>
                    </a14:imgEffect>
                    <a14:imgEffect>
                      <a14:brightnessContrast bright="12000" contrast="15000"/>
                    </a14:imgEffect>
                  </a14:imgLayer>
                </a14:imgProps>
              </a:ext>
            </a:extLst>
          </a:blip>
          <a:stretch>
            <a:fillRect/>
          </a:stretch>
        </p:blipFill>
        <p:spPr>
          <a:xfrm>
            <a:off x="5059470" y="1054236"/>
            <a:ext cx="3442603" cy="2576947"/>
          </a:xfrm>
          <a:prstGeom prst="rect">
            <a:avLst/>
          </a:prstGeom>
        </p:spPr>
      </p:pic>
    </p:spTree>
    <p:extLst>
      <p:ext uri="{BB962C8B-B14F-4D97-AF65-F5344CB8AC3E}">
        <p14:creationId xmlns:p14="http://schemas.microsoft.com/office/powerpoint/2010/main" val="11746557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p:cNvSpPr>
            <a:spLocks noGrp="1"/>
          </p:cNvSpPr>
          <p:nvPr>
            <p:ph type="body" sz="quarter" idx="14"/>
          </p:nvPr>
        </p:nvSpPr>
        <p:spPr>
          <a:xfrm>
            <a:off x="2195736" y="463170"/>
            <a:ext cx="4320480" cy="486112"/>
          </a:xfrm>
        </p:spPr>
        <p:txBody>
          <a:bodyPr vert="horz" lIns="91440" tIns="45720" rIns="91440" bIns="45720" rtlCol="0" anchor="t">
            <a:normAutofit fontScale="62500" lnSpcReduction="20000"/>
          </a:bodyPr>
          <a:lstStyle/>
          <a:p>
            <a:pPr algn="ctr"/>
            <a:r>
              <a:rPr lang="de-DE" sz="800" dirty="0"/>
              <a:t>Gipfelrestaurant, pixabay.de /</a:t>
            </a:r>
            <a:br>
              <a:rPr lang="de-DE" sz="800" dirty="0"/>
            </a:br>
            <a:r>
              <a:rPr lang="de-DE" sz="800" dirty="0"/>
              <a:t>Barterrasse, pixabay.de /Gondel, pixabay.de/ Terminplan, pixabay.de</a:t>
            </a:r>
          </a:p>
          <a:p>
            <a:pPr algn="ctr"/>
            <a:r>
              <a:rPr lang="de-DE" sz="800" dirty="0">
                <a:ea typeface="+mn-lt"/>
                <a:cs typeface="+mn-lt"/>
                <a:hlinkClick r:id="rId3"/>
              </a:rPr>
              <a:t>https://www.ibau.de/auftraege-nach-branche/hochbau/</a:t>
            </a:r>
          </a:p>
          <a:p>
            <a:pPr algn="ctr"/>
            <a:r>
              <a:rPr lang="de-DE" sz="800" dirty="0">
                <a:ea typeface="+mn-lt"/>
                <a:cs typeface="+mn-lt"/>
                <a:hlinkClick r:id="rId4"/>
              </a:rPr>
              <a:t>https://de.freepik.com/vektoren-premium/baustellenphasen-mehrstoeckiger-hausbau-bauprozess-bautechniken-und-maschinen-wohnungsbau_34833148.htm</a:t>
            </a:r>
            <a:endParaRPr lang="de-DE"/>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de-DE"/>
            </a:p>
          </p:txBody>
        </p:sp>
        <p:pic>
          <p:nvPicPr>
            <p:cNvPr id="13" name="Grafik 12"/>
            <p:cNvPicPr>
              <a:picLocks noChangeAspect="1"/>
            </p:cNvPicPr>
            <p:nvPr/>
          </p:nvPicPr>
          <p:blipFill>
            <a:blip r:embed="rId5"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52" name="Textfeld 51"/>
          <p:cNvSpPr txBox="1"/>
          <p:nvPr/>
        </p:nvSpPr>
        <p:spPr>
          <a:xfrm>
            <a:off x="835212" y="4755666"/>
            <a:ext cx="2485072" cy="584775"/>
          </a:xfrm>
          <a:prstGeom prst="rect">
            <a:avLst/>
          </a:prstGeom>
          <a:noFill/>
        </p:spPr>
        <p:txBody>
          <a:bodyPr wrap="square" rtlCol="0">
            <a:spAutoFit/>
          </a:bodyPr>
          <a:lstStyle/>
          <a:p>
            <a:r>
              <a:rPr lang="de-DE" sz="1600" b="1" dirty="0">
                <a:solidFill>
                  <a:srgbClr val="00B0F0"/>
                </a:solidFill>
              </a:rPr>
              <a:t>Bauprozessmanagement</a:t>
            </a:r>
          </a:p>
          <a:p>
            <a:r>
              <a:rPr lang="de-DE" sz="1600" i="1" dirty="0"/>
              <a:t>Timing ist alles</a:t>
            </a:r>
          </a:p>
        </p:txBody>
      </p:sp>
      <p:pic>
        <p:nvPicPr>
          <p:cNvPr id="3" name="Bild 2"/>
          <p:cNvPicPr>
            <a:picLocks noChangeAspect="1"/>
          </p:cNvPicPr>
          <p:nvPr/>
        </p:nvPicPr>
        <p:blipFill>
          <a:blip r:embed="rId6"/>
          <a:stretch>
            <a:fillRect/>
          </a:stretch>
        </p:blipFill>
        <p:spPr>
          <a:xfrm>
            <a:off x="5506644" y="1143985"/>
            <a:ext cx="3238913" cy="2162797"/>
          </a:xfrm>
          <a:prstGeom prst="rect">
            <a:avLst/>
          </a:prstGeom>
        </p:spPr>
      </p:pic>
      <p:pic>
        <p:nvPicPr>
          <p:cNvPr id="4" name="Grafik 3" descr="Ausschreibungen für Hochbau | Täglich neue Aufträge">
            <a:extLst>
              <a:ext uri="{FF2B5EF4-FFF2-40B4-BE49-F238E27FC236}">
                <a16:creationId xmlns:a16="http://schemas.microsoft.com/office/drawing/2014/main" id="{4A863603-06E6-DB97-2AE4-4A452F641677}"/>
              </a:ext>
            </a:extLst>
          </p:cNvPr>
          <p:cNvPicPr>
            <a:picLocks noChangeAspect="1"/>
          </p:cNvPicPr>
          <p:nvPr/>
        </p:nvPicPr>
        <p:blipFill>
          <a:blip r:embed="rId7"/>
          <a:stretch>
            <a:fillRect/>
          </a:stretch>
        </p:blipFill>
        <p:spPr>
          <a:xfrm>
            <a:off x="644465" y="1143843"/>
            <a:ext cx="4679130" cy="3123638"/>
          </a:xfrm>
          <a:prstGeom prst="rect">
            <a:avLst/>
          </a:prstGeom>
        </p:spPr>
      </p:pic>
      <p:pic>
        <p:nvPicPr>
          <p:cNvPr id="2" name="Grafik 1" descr="Ein Bild, das Gebäude, Design enthält.&#10;&#10;KI-generierte Inhalte können fehlerhaft sein.">
            <a:extLst>
              <a:ext uri="{FF2B5EF4-FFF2-40B4-BE49-F238E27FC236}">
                <a16:creationId xmlns:a16="http://schemas.microsoft.com/office/drawing/2014/main" id="{FA6B9BFE-E6A6-3BC0-F6AF-412FE03D16A7}"/>
              </a:ext>
            </a:extLst>
          </p:cNvPr>
          <p:cNvPicPr>
            <a:picLocks noChangeAspect="1"/>
          </p:cNvPicPr>
          <p:nvPr/>
        </p:nvPicPr>
        <p:blipFill>
          <a:blip r:embed="rId8"/>
          <a:srcRect t="22400" r="374" b="17187"/>
          <a:stretch>
            <a:fillRect/>
          </a:stretch>
        </p:blipFill>
        <p:spPr>
          <a:xfrm>
            <a:off x="3017021" y="4379742"/>
            <a:ext cx="5875459" cy="1858826"/>
          </a:xfrm>
          <a:prstGeom prst="rect">
            <a:avLst/>
          </a:prstGeom>
        </p:spPr>
      </p:pic>
    </p:spTree>
    <p:extLst>
      <p:ext uri="{BB962C8B-B14F-4D97-AF65-F5344CB8AC3E}">
        <p14:creationId xmlns:p14="http://schemas.microsoft.com/office/powerpoint/2010/main" val="180678453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p:cNvSpPr>
            <a:spLocks noGrp="1"/>
          </p:cNvSpPr>
          <p:nvPr>
            <p:ph type="body" sz="quarter" idx="14"/>
          </p:nvPr>
        </p:nvSpPr>
        <p:spPr>
          <a:xfrm>
            <a:off x="2195736" y="463170"/>
            <a:ext cx="4320480" cy="486112"/>
          </a:xfrm>
        </p:spPr>
        <p:txBody>
          <a:bodyPr vert="horz" lIns="91440" tIns="45720" rIns="91440" bIns="45720" rtlCol="0" anchor="t">
            <a:normAutofit lnSpcReduction="10000"/>
          </a:bodyPr>
          <a:lstStyle/>
          <a:p>
            <a:pPr algn="ctr"/>
            <a:r>
              <a:rPr lang="de-DE" sz="800"/>
              <a:t>Holzhäuser, pixabay.de/ Plan, pixabay.com/</a:t>
            </a:r>
          </a:p>
          <a:p>
            <a:pPr algn="ctr"/>
            <a:r>
              <a:rPr lang="de-DE" sz="800"/>
              <a:t>Geld, pixabay.com/ Einkaufszentrum, pixabay.com</a:t>
            </a:r>
          </a:p>
          <a:p>
            <a:pPr algn="ctr"/>
            <a:r>
              <a:rPr lang="de-DE" sz="800">
                <a:ea typeface="+mn-lt"/>
                <a:cs typeface="+mn-lt"/>
                <a:hlinkClick r:id="rId3"/>
              </a:rPr>
              <a:t>https://www.arikon.de/project/energetische-sanierung-eines-mehrfamilienhauses/</a:t>
            </a:r>
            <a:endParaRPr lang="de-DE"/>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de-DE"/>
            </a:p>
          </p:txBody>
        </p:sp>
        <p:pic>
          <p:nvPicPr>
            <p:cNvPr id="13" name="Grafik 12"/>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52" name="Textfeld 51"/>
          <p:cNvSpPr txBox="1"/>
          <p:nvPr/>
        </p:nvSpPr>
        <p:spPr>
          <a:xfrm>
            <a:off x="819838" y="5210059"/>
            <a:ext cx="2485072" cy="830997"/>
          </a:xfrm>
          <a:prstGeom prst="rect">
            <a:avLst/>
          </a:prstGeom>
          <a:noFill/>
        </p:spPr>
        <p:txBody>
          <a:bodyPr wrap="square" rtlCol="0">
            <a:spAutoFit/>
          </a:bodyPr>
          <a:lstStyle/>
          <a:p>
            <a:r>
              <a:rPr lang="de-DE" sz="1600" b="1">
                <a:solidFill>
                  <a:srgbClr val="00B0F0"/>
                </a:solidFill>
              </a:rPr>
              <a:t>Immobilienentwicklung</a:t>
            </a:r>
          </a:p>
          <a:p>
            <a:r>
              <a:rPr lang="de-DE" sz="1600" i="1"/>
              <a:t>Wertermittlung, Investments </a:t>
            </a:r>
            <a:r>
              <a:rPr lang="de-DE" sz="1600" i="1" err="1"/>
              <a:t>uvm</a:t>
            </a:r>
            <a:r>
              <a:rPr lang="de-DE" sz="1600" i="1"/>
              <a:t>.</a:t>
            </a:r>
          </a:p>
        </p:txBody>
      </p:sp>
      <p:pic>
        <p:nvPicPr>
          <p:cNvPr id="10" name="Grafik 9">
            <a:extLst>
              <a:ext uri="{FF2B5EF4-FFF2-40B4-BE49-F238E27FC236}">
                <a16:creationId xmlns:a16="http://schemas.microsoft.com/office/drawing/2014/main" id="{DA5DD528-63AA-2146-A243-4A7AA30152C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7547" y="3745415"/>
            <a:ext cx="1866765" cy="1270680"/>
          </a:xfrm>
          <a:prstGeom prst="rect">
            <a:avLst/>
          </a:prstGeom>
        </p:spPr>
      </p:pic>
      <p:pic>
        <p:nvPicPr>
          <p:cNvPr id="15" name="Grafik 14">
            <a:extLst>
              <a:ext uri="{FF2B5EF4-FFF2-40B4-BE49-F238E27FC236}">
                <a16:creationId xmlns:a16="http://schemas.microsoft.com/office/drawing/2014/main" id="{CDC2982B-89E9-564C-AA99-6F3D04159B08}"/>
              </a:ext>
            </a:extLst>
          </p:cNvPr>
          <p:cNvPicPr>
            <a:picLocks noChangeAspect="1"/>
          </p:cNvPicPr>
          <p:nvPr/>
        </p:nvPicPr>
        <p:blipFill>
          <a:blip r:embed="rId6" cstate="print">
            <a:extLst>
              <a:ext uri="{BEBA8EAE-BF5A-486C-A8C5-ECC9F3942E4B}">
                <a14:imgProps xmlns:a14="http://schemas.microsoft.com/office/drawing/2010/main">
                  <a14:imgLayer r:embed="rId7">
                    <a14:imgEffect>
                      <a14:saturation sat="33000"/>
                    </a14:imgEffect>
                  </a14:imgLayer>
                </a14:imgProps>
              </a:ext>
              <a:ext uri="{28A0092B-C50C-407E-A947-70E740481C1C}">
                <a14:useLocalDpi xmlns:a14="http://schemas.microsoft.com/office/drawing/2010/main" val="0"/>
              </a:ext>
            </a:extLst>
          </a:blip>
          <a:stretch>
            <a:fillRect/>
          </a:stretch>
        </p:blipFill>
        <p:spPr>
          <a:xfrm>
            <a:off x="4823384" y="3714237"/>
            <a:ext cx="3898900" cy="2184400"/>
          </a:xfrm>
          <a:prstGeom prst="rect">
            <a:avLst/>
          </a:prstGeom>
        </p:spPr>
      </p:pic>
      <p:pic>
        <p:nvPicPr>
          <p:cNvPr id="19" name="Grafik 18">
            <a:extLst>
              <a:ext uri="{FF2B5EF4-FFF2-40B4-BE49-F238E27FC236}">
                <a16:creationId xmlns:a16="http://schemas.microsoft.com/office/drawing/2014/main" id="{151AF323-821B-7D45-BE76-DDE3CAB3833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70042" y="1140560"/>
            <a:ext cx="3552242" cy="2360447"/>
          </a:xfrm>
          <a:prstGeom prst="rect">
            <a:avLst/>
          </a:prstGeom>
        </p:spPr>
      </p:pic>
      <p:pic>
        <p:nvPicPr>
          <p:cNvPr id="3" name="Grafik 2" descr="ENERGETISCHE SANIERUNG EINES MEHRFAMILIENHAUSES - ARIKON">
            <a:extLst>
              <a:ext uri="{FF2B5EF4-FFF2-40B4-BE49-F238E27FC236}">
                <a16:creationId xmlns:a16="http://schemas.microsoft.com/office/drawing/2014/main" id="{9141BC84-33AC-D7CF-EE6E-231A68527FE3}"/>
              </a:ext>
            </a:extLst>
          </p:cNvPr>
          <p:cNvPicPr>
            <a:picLocks noChangeAspect="1"/>
          </p:cNvPicPr>
          <p:nvPr/>
        </p:nvPicPr>
        <p:blipFill>
          <a:blip r:embed="rId9"/>
          <a:stretch>
            <a:fillRect/>
          </a:stretch>
        </p:blipFill>
        <p:spPr>
          <a:xfrm>
            <a:off x="817418" y="1142129"/>
            <a:ext cx="4008580" cy="2370868"/>
          </a:xfrm>
          <a:prstGeom prst="rect">
            <a:avLst/>
          </a:prstGeom>
        </p:spPr>
      </p:pic>
    </p:spTree>
    <p:extLst>
      <p:ext uri="{BB962C8B-B14F-4D97-AF65-F5344CB8AC3E}">
        <p14:creationId xmlns:p14="http://schemas.microsoft.com/office/powerpoint/2010/main" val="8709957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57" name="Rechteck 56"/>
          <p:cNvSpPr/>
          <p:nvPr/>
        </p:nvSpPr>
        <p:spPr>
          <a:xfrm>
            <a:off x="1587095" y="345413"/>
            <a:ext cx="5905784" cy="584775"/>
          </a:xfrm>
          <a:prstGeom prst="rect">
            <a:avLst/>
          </a:prstGeom>
        </p:spPr>
        <p:txBody>
          <a:bodyPr wrap="none" lIns="91440" tIns="45720" rIns="91440" bIns="45720" anchor="t">
            <a:spAutoFit/>
          </a:bodyPr>
          <a:lstStyle/>
          <a:p>
            <a:pPr algn="ctr"/>
            <a:r>
              <a:rPr lang="de-DE" sz="800">
                <a:solidFill>
                  <a:schemeClr val="tx1">
                    <a:lumMod val="50000"/>
                    <a:lumOff val="50000"/>
                  </a:schemeClr>
                </a:solidFill>
              </a:rPr>
              <a:t>Eiffelturm, Tower Bridge und Empire State Building, unsplah.com / </a:t>
            </a:r>
          </a:p>
          <a:p>
            <a:pPr algn="ctr"/>
            <a:r>
              <a:rPr lang="de-DE" sz="800">
                <a:solidFill>
                  <a:schemeClr val="tx1">
                    <a:lumMod val="50000"/>
                    <a:lumOff val="50000"/>
                  </a:schemeClr>
                </a:solidFill>
              </a:rPr>
              <a:t>Berliner Fernsehturm, pixabay.com</a:t>
            </a:r>
          </a:p>
          <a:p>
            <a:pPr algn="ctr"/>
            <a:r>
              <a:rPr lang="de-DE" sz="800">
                <a:solidFill>
                  <a:schemeClr val="tx1">
                    <a:lumMod val="50000"/>
                    <a:lumOff val="50000"/>
                  </a:schemeClr>
                </a:solidFill>
                <a:ea typeface="+mn-lt"/>
                <a:cs typeface="+mn-lt"/>
                <a:hlinkClick r:id="rId4"/>
              </a:rPr>
              <a:t>https://porr-group.com/projekte/generalinstandsetzung-der-muenchner-ludwigsbruecken/</a:t>
            </a:r>
          </a:p>
          <a:p>
            <a:pPr algn="ctr"/>
            <a:r>
              <a:rPr lang="de-DE" sz="800">
                <a:solidFill>
                  <a:schemeClr val="tx1">
                    <a:lumMod val="50000"/>
                    <a:lumOff val="50000"/>
                  </a:schemeClr>
                </a:solidFill>
                <a:ea typeface="+mn-lt"/>
                <a:cs typeface="+mn-lt"/>
                <a:hlinkClick r:id="rId5">
                  <a:extLst>
                    <a:ext uri="{A12FA001-AC4F-418D-AE19-62706E023703}">
                      <ahyp:hlinkClr xmlns:ahyp="http://schemas.microsoft.com/office/drawing/2018/hyperlinkcolor" val="tx"/>
                    </a:ext>
                  </a:extLst>
                </a:hlinkClick>
              </a:rPr>
              <a:t>https://www.b4bschwaben.de/b4b-nachrichten/donau-ries_artikel,-geda-sanierung-an-der-frauenkirche-geht-weiter-_arid,140542.html</a:t>
            </a:r>
            <a:endParaRPr lang="de-DE">
              <a:solidFill>
                <a:schemeClr val="tx1">
                  <a:lumMod val="50000"/>
                  <a:lumOff val="50000"/>
                </a:schemeClr>
              </a:solidFill>
              <a:ea typeface="+mn-lt"/>
              <a:cs typeface="+mn-lt"/>
            </a:endParaRPr>
          </a:p>
        </p:txBody>
      </p:sp>
      <p:pic>
        <p:nvPicPr>
          <p:cNvPr id="3" name="Grafik 2"/>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06810" y="3701512"/>
            <a:ext cx="2659662" cy="1777216"/>
          </a:xfrm>
          <a:prstGeom prst="rect">
            <a:avLst/>
          </a:prstGeom>
        </p:spPr>
      </p:pic>
      <p:pic>
        <p:nvPicPr>
          <p:cNvPr id="4" name="Grafik 3"/>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06810" y="1239777"/>
            <a:ext cx="3342528" cy="2228354"/>
          </a:xfrm>
          <a:prstGeom prst="rect">
            <a:avLst/>
          </a:prstGeom>
        </p:spPr>
      </p:pic>
      <p:sp>
        <p:nvSpPr>
          <p:cNvPr id="14" name="Textfeld 13"/>
          <p:cNvSpPr txBox="1"/>
          <p:nvPr/>
        </p:nvSpPr>
        <p:spPr>
          <a:xfrm>
            <a:off x="3184658" y="4216412"/>
            <a:ext cx="2304256" cy="615553"/>
          </a:xfrm>
          <a:prstGeom prst="rect">
            <a:avLst/>
          </a:prstGeom>
          <a:noFill/>
        </p:spPr>
        <p:txBody>
          <a:bodyPr wrap="square" rtlCol="0">
            <a:spAutoFit/>
          </a:bodyPr>
          <a:lstStyle/>
          <a:p>
            <a:pPr algn="r"/>
            <a:r>
              <a:rPr lang="de-DE" b="1">
                <a:solidFill>
                  <a:srgbClr val="00B0F0"/>
                </a:solidFill>
              </a:rPr>
              <a:t>Bauwerkserhaltung</a:t>
            </a:r>
          </a:p>
          <a:p>
            <a:pPr algn="r"/>
            <a:r>
              <a:rPr lang="de-DE" sz="1600" i="1"/>
              <a:t>Aus Alt mach Neu!</a:t>
            </a:r>
          </a:p>
        </p:txBody>
      </p:sp>
      <p:pic>
        <p:nvPicPr>
          <p:cNvPr id="5" name="Grafik 4" descr="Generalinstandsetzung der Münchner Ludwigsbrücken - PORR AG">
            <a:extLst>
              <a:ext uri="{FF2B5EF4-FFF2-40B4-BE49-F238E27FC236}">
                <a16:creationId xmlns:a16="http://schemas.microsoft.com/office/drawing/2014/main" id="{085A54EC-1217-7D88-8300-9075C3219179}"/>
              </a:ext>
            </a:extLst>
          </p:cNvPr>
          <p:cNvPicPr>
            <a:picLocks noChangeAspect="1"/>
          </p:cNvPicPr>
          <p:nvPr/>
        </p:nvPicPr>
        <p:blipFill>
          <a:blip r:embed="rId8"/>
          <a:stretch>
            <a:fillRect/>
          </a:stretch>
        </p:blipFill>
        <p:spPr>
          <a:xfrm>
            <a:off x="4336471" y="1239123"/>
            <a:ext cx="4558147" cy="2500153"/>
          </a:xfrm>
          <a:prstGeom prst="rect">
            <a:avLst/>
          </a:prstGeom>
        </p:spPr>
      </p:pic>
      <p:pic>
        <p:nvPicPr>
          <p:cNvPr id="6" name="Grafik 5" descr="GEDA: Sanierung an der Frauenkirche geht weiter - b4bschwaben.de">
            <a:extLst>
              <a:ext uri="{FF2B5EF4-FFF2-40B4-BE49-F238E27FC236}">
                <a16:creationId xmlns:a16="http://schemas.microsoft.com/office/drawing/2014/main" id="{2F2762F8-08C5-DCC0-FC68-5B42CDC80F82}"/>
              </a:ext>
            </a:extLst>
          </p:cNvPr>
          <p:cNvPicPr>
            <a:picLocks noChangeAspect="1"/>
          </p:cNvPicPr>
          <p:nvPr/>
        </p:nvPicPr>
        <p:blipFill>
          <a:blip r:embed="rId9"/>
          <a:stretch>
            <a:fillRect/>
          </a:stretch>
        </p:blipFill>
        <p:spPr>
          <a:xfrm>
            <a:off x="5758873" y="4001884"/>
            <a:ext cx="3135744" cy="2100814"/>
          </a:xfrm>
          <a:prstGeom prst="rect">
            <a:avLst/>
          </a:prstGeom>
        </p:spPr>
      </p:pic>
    </p:spTree>
    <p:extLst>
      <p:ext uri="{BB962C8B-B14F-4D97-AF65-F5344CB8AC3E}">
        <p14:creationId xmlns:p14="http://schemas.microsoft.com/office/powerpoint/2010/main" val="170301840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p:cNvSpPr>
            <a:spLocks noGrp="1"/>
          </p:cNvSpPr>
          <p:nvPr>
            <p:ph type="body" sz="quarter" idx="14"/>
          </p:nvPr>
        </p:nvSpPr>
        <p:spPr>
          <a:xfrm>
            <a:off x="2185148" y="270652"/>
            <a:ext cx="4392032" cy="597188"/>
          </a:xfrm>
        </p:spPr>
        <p:txBody>
          <a:bodyPr vert="horz" lIns="91440" tIns="45720" rIns="91440" bIns="45720" rtlCol="0" anchor="t">
            <a:normAutofit fontScale="92500" lnSpcReduction="10000"/>
          </a:bodyPr>
          <a:lstStyle/>
          <a:p>
            <a:pPr algn="ctr"/>
            <a:r>
              <a:rPr lang="de-DE"/>
              <a:t>Buch, pixabay.de / Bibliothek, pexels.com / </a:t>
            </a:r>
            <a:br>
              <a:rPr lang="de-DE"/>
            </a:br>
            <a:r>
              <a:rPr lang="de-DE"/>
              <a:t> Konzertsaal, pixabay.com</a:t>
            </a:r>
          </a:p>
          <a:p>
            <a:pPr algn="ctr"/>
            <a:r>
              <a:rPr lang="de-DE">
                <a:ea typeface="+mn-lt"/>
                <a:cs typeface="+mn-lt"/>
                <a:hlinkClick r:id="rId3"/>
              </a:rPr>
              <a:t>https://www.holzbauaustria.at/technik/2021/02/realer-grossbrandversuch-in-muenchen.html</a:t>
            </a:r>
          </a:p>
          <a:p>
            <a:pPr algn="ctr"/>
            <a:r>
              <a:rPr lang="de-DE">
                <a:ea typeface="+mn-lt"/>
                <a:cs typeface="+mn-lt"/>
                <a:hlinkClick r:id="rId4"/>
              </a:rPr>
              <a:t>https://www.hornbach.de/projekte/haus-daemmen/</a:t>
            </a:r>
            <a:endParaRPr lang="de-DE"/>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5"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52" name="Textfeld 51"/>
          <p:cNvSpPr txBox="1"/>
          <p:nvPr/>
        </p:nvSpPr>
        <p:spPr>
          <a:xfrm>
            <a:off x="478375" y="4725144"/>
            <a:ext cx="3284166" cy="830997"/>
          </a:xfrm>
          <a:prstGeom prst="rect">
            <a:avLst/>
          </a:prstGeom>
          <a:noFill/>
        </p:spPr>
        <p:txBody>
          <a:bodyPr wrap="square" lIns="91440" tIns="45720" rIns="91440" bIns="45720" rtlCol="0" anchor="t">
            <a:spAutoFit/>
          </a:bodyPr>
          <a:lstStyle/>
          <a:p>
            <a:pPr algn="r"/>
            <a:r>
              <a:rPr lang="de-DE" sz="1600" b="1">
                <a:solidFill>
                  <a:srgbClr val="00B0F0"/>
                </a:solidFill>
              </a:rPr>
              <a:t>Baumechanik und Bauphysik</a:t>
            </a:r>
          </a:p>
          <a:p>
            <a:pPr algn="r"/>
            <a:r>
              <a:rPr lang="de-DE" sz="1600" i="1"/>
              <a:t>Akustik, Wärmedämmung, Brandschutz...</a:t>
            </a:r>
            <a:endParaRPr lang="de-DE" sz="1600" i="1">
              <a:ea typeface="Calibri"/>
              <a:cs typeface="Calibri"/>
            </a:endParaRPr>
          </a:p>
        </p:txBody>
      </p:sp>
      <p:pic>
        <p:nvPicPr>
          <p:cNvPr id="7" name="Grafik 6">
            <a:extLst>
              <a:ext uri="{FF2B5EF4-FFF2-40B4-BE49-F238E27FC236}">
                <a16:creationId xmlns:a16="http://schemas.microsoft.com/office/drawing/2014/main" id="{5480E1BE-1857-6E40-BDCD-F80E7381E17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7867" y="1245677"/>
            <a:ext cx="3817015" cy="2299692"/>
          </a:xfrm>
          <a:prstGeom prst="rect">
            <a:avLst/>
          </a:prstGeom>
        </p:spPr>
      </p:pic>
      <p:pic>
        <p:nvPicPr>
          <p:cNvPr id="2" name="Grafik 1" descr="Realer Großbrandversuch in München">
            <a:extLst>
              <a:ext uri="{FF2B5EF4-FFF2-40B4-BE49-F238E27FC236}">
                <a16:creationId xmlns:a16="http://schemas.microsoft.com/office/drawing/2014/main" id="{5918146F-F069-64F1-0BFC-05AF5A31285F}"/>
              </a:ext>
            </a:extLst>
          </p:cNvPr>
          <p:cNvPicPr>
            <a:picLocks noChangeAspect="1"/>
          </p:cNvPicPr>
          <p:nvPr/>
        </p:nvPicPr>
        <p:blipFill>
          <a:blip r:embed="rId7"/>
          <a:stretch>
            <a:fillRect/>
          </a:stretch>
        </p:blipFill>
        <p:spPr>
          <a:xfrm>
            <a:off x="5200074" y="4020680"/>
            <a:ext cx="3426690" cy="2294133"/>
          </a:xfrm>
          <a:prstGeom prst="rect">
            <a:avLst/>
          </a:prstGeom>
        </p:spPr>
      </p:pic>
      <p:pic>
        <p:nvPicPr>
          <p:cNvPr id="3" name="Grafik 2" descr="Haus dämmen: Ratgeber Hausdämmung">
            <a:extLst>
              <a:ext uri="{FF2B5EF4-FFF2-40B4-BE49-F238E27FC236}">
                <a16:creationId xmlns:a16="http://schemas.microsoft.com/office/drawing/2014/main" id="{C7D45741-86BF-8A8F-79D4-55B050A6AE85}"/>
              </a:ext>
            </a:extLst>
          </p:cNvPr>
          <p:cNvPicPr>
            <a:picLocks noChangeAspect="1"/>
          </p:cNvPicPr>
          <p:nvPr/>
        </p:nvPicPr>
        <p:blipFill>
          <a:blip r:embed="rId8"/>
          <a:stretch>
            <a:fillRect/>
          </a:stretch>
        </p:blipFill>
        <p:spPr>
          <a:xfrm>
            <a:off x="4812145" y="1244600"/>
            <a:ext cx="3814618" cy="2544618"/>
          </a:xfrm>
          <a:prstGeom prst="rect">
            <a:avLst/>
          </a:prstGeom>
        </p:spPr>
      </p:pic>
    </p:spTree>
    <p:extLst>
      <p:ext uri="{BB962C8B-B14F-4D97-AF65-F5344CB8AC3E}">
        <p14:creationId xmlns:p14="http://schemas.microsoft.com/office/powerpoint/2010/main" val="41433312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uppieren 15"/>
          <p:cNvGrpSpPr/>
          <p:nvPr/>
        </p:nvGrpSpPr>
        <p:grpSpPr>
          <a:xfrm>
            <a:off x="6516216" y="188640"/>
            <a:ext cx="2376264" cy="576064"/>
            <a:chOff x="6516216" y="260648"/>
            <a:chExt cx="2376264" cy="576064"/>
          </a:xfrm>
        </p:grpSpPr>
        <p:sp>
          <p:nvSpPr>
            <p:cNvPr id="17" name="Rechteck 1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8" name="Grafik 17"/>
            <p:cNvPicPr>
              <a:picLocks noChangeAspect="1"/>
            </p:cNvPicPr>
            <p:nvPr/>
          </p:nvPicPr>
          <p:blipFill>
            <a:blip r:embed="rId6"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7" name="Textfeld 6"/>
          <p:cNvSpPr txBox="1"/>
          <p:nvPr/>
        </p:nvSpPr>
        <p:spPr>
          <a:xfrm>
            <a:off x="4860032" y="4149080"/>
            <a:ext cx="2587778" cy="1323439"/>
          </a:xfrm>
          <a:prstGeom prst="rect">
            <a:avLst/>
          </a:prstGeom>
          <a:noFill/>
        </p:spPr>
        <p:txBody>
          <a:bodyPr wrap="square" rtlCol="0">
            <a:spAutoFit/>
          </a:bodyPr>
          <a:lstStyle/>
          <a:p>
            <a:r>
              <a:rPr lang="de-DE" sz="1600" b="1">
                <a:solidFill>
                  <a:srgbClr val="00B0F0"/>
                </a:solidFill>
              </a:rPr>
              <a:t>Baumechanik</a:t>
            </a:r>
          </a:p>
          <a:p>
            <a:r>
              <a:rPr lang="de-DE" sz="1600" b="1" err="1">
                <a:solidFill>
                  <a:srgbClr val="00B0F0"/>
                </a:solidFill>
              </a:rPr>
              <a:t>Computation</a:t>
            </a:r>
            <a:r>
              <a:rPr lang="de-DE" sz="1600" b="1">
                <a:solidFill>
                  <a:srgbClr val="00B0F0"/>
                </a:solidFill>
              </a:rPr>
              <a:t> Engineering</a:t>
            </a:r>
          </a:p>
          <a:p>
            <a:r>
              <a:rPr lang="de-DE" sz="1600" i="1"/>
              <a:t>Simulationen Programmieren Softwareentwicklung</a:t>
            </a:r>
          </a:p>
        </p:txBody>
      </p:sp>
      <p:pic>
        <p:nvPicPr>
          <p:cNvPr id="42" name="Picture 3" descr="2009-11-06_juma prayer_4"/>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567667" y="1228432"/>
            <a:ext cx="3604840" cy="2703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 name="Grafik 43"/>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4493928" y="1850613"/>
            <a:ext cx="2339036" cy="1567531"/>
          </a:xfrm>
          <a:prstGeom prst="rect">
            <a:avLst/>
          </a:prstGeom>
        </p:spPr>
      </p:pic>
      <p:pic>
        <p:nvPicPr>
          <p:cNvPr id="46" name="Grafik 45"/>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7020675" y="1695743"/>
            <a:ext cx="1799797" cy="1877273"/>
          </a:xfrm>
          <a:prstGeom prst="rect">
            <a:avLst/>
          </a:prstGeom>
        </p:spPr>
      </p:pic>
      <p:sp>
        <p:nvSpPr>
          <p:cNvPr id="49" name="Textplatzhalter 4"/>
          <p:cNvSpPr>
            <a:spLocks noGrp="1"/>
          </p:cNvSpPr>
          <p:nvPr>
            <p:ph type="body" sz="quarter" idx="14"/>
          </p:nvPr>
        </p:nvSpPr>
        <p:spPr>
          <a:xfrm>
            <a:off x="2658802" y="388481"/>
            <a:ext cx="3717284" cy="287337"/>
          </a:xfrm>
        </p:spPr>
        <p:txBody>
          <a:bodyPr>
            <a:normAutofit/>
          </a:bodyPr>
          <a:lstStyle/>
          <a:p>
            <a:pPr algn="ctr"/>
            <a:r>
              <a:rPr lang="de-DE"/>
              <a:t>SL Rasch – speziell zur Verfügung gestellt auf Anfrage </a:t>
            </a:r>
          </a:p>
        </p:txBody>
      </p:sp>
      <p:pic>
        <p:nvPicPr>
          <p:cNvPr id="14" name="FSI_Simulation_Large_Umbrella_folded_Isometric">
            <a:hlinkClick r:id="" action="ppaction://media"/>
          </p:cNvPr>
          <p:cNvPicPr>
            <a:picLocks noChangeAspect="1"/>
          </p:cNvPicPr>
          <p:nvPr>
            <a:videoFile r:link="rId1"/>
            <p:extLst>
              <p:ext uri="{DAA4B4D4-6D71-4841-9C94-3DE7FCFB9230}">
                <p14:media xmlns:p14="http://schemas.microsoft.com/office/powerpoint/2010/main" r:embed="rId2">
                  <p14:trim st="19544"/>
                </p14:media>
              </p:ext>
            </p:extLst>
          </p:nvPr>
        </p:nvPicPr>
        <p:blipFill>
          <a:blip r:embed="rId10"/>
          <a:stretch>
            <a:fillRect/>
          </a:stretch>
        </p:blipFill>
        <p:spPr>
          <a:xfrm>
            <a:off x="2393239" y="4149080"/>
            <a:ext cx="1775086" cy="1680923"/>
          </a:xfrm>
          <a:prstGeom prst="rect">
            <a:avLst/>
          </a:prstGeom>
        </p:spPr>
      </p:pic>
      <p:pic>
        <p:nvPicPr>
          <p:cNvPr id="15" name="FSI_Simulation_Large_Umbrella_folded_side_view">
            <a:hlinkClick r:id="" action="ppaction://media"/>
          </p:cNvPr>
          <p:cNvPicPr>
            <a:picLocks noChangeAspect="1"/>
          </p:cNvPicPr>
          <p:nvPr>
            <a:videoFile r:link="rId1"/>
            <p:extLst>
              <p:ext uri="{DAA4B4D4-6D71-4841-9C94-3DE7FCFB9230}">
                <p14:media xmlns:p14="http://schemas.microsoft.com/office/powerpoint/2010/main" r:embed="rId3">
                  <p14:trim st="15300"/>
                </p14:media>
              </p:ext>
            </p:extLst>
          </p:nvPr>
        </p:nvPicPr>
        <p:blipFill>
          <a:blip r:embed="rId11"/>
          <a:stretch>
            <a:fillRect/>
          </a:stretch>
        </p:blipFill>
        <p:spPr>
          <a:xfrm>
            <a:off x="581979" y="4150692"/>
            <a:ext cx="1649405" cy="1680923"/>
          </a:xfrm>
          <a:prstGeom prst="rect">
            <a:avLst/>
          </a:prstGeom>
        </p:spPr>
      </p:pic>
    </p:spTree>
    <p:extLst>
      <p:ext uri="{BB962C8B-B14F-4D97-AF65-F5344CB8AC3E}">
        <p14:creationId xmlns:p14="http://schemas.microsoft.com/office/powerpoint/2010/main" val="184262398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497" fill="hold"/>
                                        <p:tgtEl>
                                          <p:spTgt spid="14"/>
                                        </p:tgtEl>
                                      </p:cBhvr>
                                    </p:cmd>
                                  </p:childTnLst>
                                </p:cTn>
                              </p:par>
                            </p:childTnLst>
                          </p:cTn>
                        </p:par>
                        <p:par>
                          <p:cTn id="7" fill="hold">
                            <p:stCondLst>
                              <p:cond delay="22497"/>
                            </p:stCondLst>
                            <p:childTnLst>
                              <p:par>
                                <p:cTn id="8" presetID="1" presetClass="mediacall" presetSubtype="0" fill="hold" nodeType="afterEffect">
                                  <p:stCondLst>
                                    <p:cond delay="0"/>
                                  </p:stCondLst>
                                  <p:childTnLst>
                                    <p:cmd type="call" cmd="playFrom(0.0)">
                                      <p:cBhvr>
                                        <p:cTn id="9" dur="18859"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1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14"/>
                                        </p:tgtEl>
                                      </p:cBhvr>
                                    </p:cmd>
                                  </p:childTnLst>
                                </p:cTn>
                              </p:par>
                            </p:childTnLst>
                          </p:cTn>
                        </p:par>
                      </p:childTnLst>
                    </p:cTn>
                  </p:par>
                </p:childTnLst>
              </p:cTn>
              <p:nextCondLst>
                <p:cond evt="onClick" delay="0">
                  <p:tgtEl>
                    <p:spTgt spid="14"/>
                  </p:tgtEl>
                </p:cond>
              </p:nextCondLst>
            </p:seq>
            <p:video>
              <p:cMediaNode vol="80000">
                <p:cTn id="15" repeatCount="indefinite" fill="hold" display="0">
                  <p:stCondLst>
                    <p:cond delay="indefinite"/>
                  </p:stCondLst>
                </p:cTn>
                <p:tgtEl>
                  <p:spTgt spid="14"/>
                </p:tgtEl>
              </p:cMediaNode>
            </p:video>
            <p:seq concurrent="1" nextAc="seek">
              <p:cTn id="16" restart="whenNotActive" fill="hold" evtFilter="cancelBubble" nodeType="interactiveSeq">
                <p:stCondLst>
                  <p:cond evt="onClick" delay="0">
                    <p:tgtEl>
                      <p:spTgt spid="1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5"/>
                                        </p:tgtEl>
                                      </p:cBhvr>
                                    </p:cmd>
                                  </p:childTnLst>
                                </p:cTn>
                              </p:par>
                            </p:childTnLst>
                          </p:cTn>
                        </p:par>
                      </p:childTnLst>
                    </p:cTn>
                  </p:par>
                </p:childTnLst>
              </p:cTn>
              <p:nextCondLst>
                <p:cond evt="onClick" delay="0">
                  <p:tgtEl>
                    <p:spTgt spid="15"/>
                  </p:tgtEl>
                </p:cond>
              </p:nextCondLst>
            </p:seq>
            <p:video>
              <p:cMediaNode vol="80000">
                <p:cTn id="21" repeatCount="indefinite" fill="hold" display="0">
                  <p:stCondLst>
                    <p:cond delay="indefinite"/>
                  </p:stCondLst>
                </p:cTn>
                <p:tgtEl>
                  <p:spTgt spid="15"/>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5" name="Rechteck 4"/>
          <p:cNvSpPr/>
          <p:nvPr/>
        </p:nvSpPr>
        <p:spPr>
          <a:xfrm>
            <a:off x="2567986" y="355802"/>
            <a:ext cx="3775393" cy="461665"/>
          </a:xfrm>
          <a:prstGeom prst="rect">
            <a:avLst/>
          </a:prstGeom>
        </p:spPr>
        <p:txBody>
          <a:bodyPr wrap="none" lIns="91440" tIns="45720" rIns="91440" bIns="45720" anchor="t">
            <a:spAutoFit/>
          </a:bodyPr>
          <a:lstStyle/>
          <a:p>
            <a:pPr algn="ctr"/>
            <a:r>
              <a:rPr lang="de-DE" sz="800">
                <a:solidFill>
                  <a:schemeClr val="tx1">
                    <a:lumMod val="50000"/>
                    <a:lumOff val="50000"/>
                  </a:schemeClr>
                </a:solidFill>
                <a:latin typeface="+mj-lt"/>
              </a:rPr>
              <a:t>Golden Gate, unsplash.com/ Brooklyn Bridge, unsplash.com</a:t>
            </a:r>
          </a:p>
          <a:p>
            <a:pPr algn="ctr"/>
            <a:r>
              <a:rPr lang="de-DE" sz="800">
                <a:solidFill>
                  <a:schemeClr val="tx1">
                    <a:lumMod val="50000"/>
                    <a:lumOff val="50000"/>
                  </a:schemeClr>
                </a:solidFill>
                <a:latin typeface="+mj-lt"/>
              </a:rPr>
              <a:t>/</a:t>
            </a:r>
            <a:r>
              <a:rPr lang="de-DE" sz="800" err="1">
                <a:solidFill>
                  <a:schemeClr val="tx1">
                    <a:lumMod val="50000"/>
                    <a:lumOff val="50000"/>
                  </a:schemeClr>
                </a:solidFill>
                <a:latin typeface="+mj-lt"/>
              </a:rPr>
              <a:t>Bixby</a:t>
            </a:r>
            <a:r>
              <a:rPr lang="de-DE" sz="800">
                <a:solidFill>
                  <a:schemeClr val="tx1">
                    <a:lumMod val="50000"/>
                    <a:lumOff val="50000"/>
                  </a:schemeClr>
                </a:solidFill>
                <a:latin typeface="+mj-lt"/>
              </a:rPr>
              <a:t> Creek Bridge, unsplash.com </a:t>
            </a:r>
            <a:endParaRPr lang="de-DE" sz="800">
              <a:solidFill>
                <a:schemeClr val="tx1">
                  <a:lumMod val="50000"/>
                  <a:lumOff val="50000"/>
                </a:schemeClr>
              </a:solidFill>
              <a:latin typeface="+mj-lt"/>
              <a:ea typeface="Calibri"/>
              <a:cs typeface="Calibri"/>
            </a:endParaRPr>
          </a:p>
          <a:p>
            <a:pPr algn="ctr"/>
            <a:r>
              <a:rPr lang="de-DE" sz="800">
                <a:solidFill>
                  <a:schemeClr val="tx1">
                    <a:lumMod val="50000"/>
                    <a:lumOff val="50000"/>
                  </a:schemeClr>
                </a:solidFill>
                <a:ea typeface="+mn-lt"/>
                <a:cs typeface="+mn-lt"/>
                <a:hlinkClick r:id="rId4"/>
              </a:rPr>
              <a:t>https://stadtfuehrung.info/muenchen/stadtfuehrungen/olympiapark_und_bmw-welt</a:t>
            </a:r>
            <a:endParaRPr lang="de-DE"/>
          </a:p>
        </p:txBody>
      </p:sp>
      <p:pic>
        <p:nvPicPr>
          <p:cNvPr id="2" name="Grafik 1"/>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631970" y="3970412"/>
            <a:ext cx="3350163" cy="2254917"/>
          </a:xfrm>
          <a:prstGeom prst="rect">
            <a:avLst/>
          </a:prstGeom>
        </p:spPr>
      </p:pic>
      <p:pic>
        <p:nvPicPr>
          <p:cNvPr id="10" name="Grafik 9"/>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161865" y="3976092"/>
            <a:ext cx="3341723" cy="2249237"/>
          </a:xfrm>
          <a:prstGeom prst="rect">
            <a:avLst/>
          </a:prstGeom>
        </p:spPr>
      </p:pic>
      <p:sp>
        <p:nvSpPr>
          <p:cNvPr id="14" name="Textfeld 13"/>
          <p:cNvSpPr txBox="1"/>
          <p:nvPr/>
        </p:nvSpPr>
        <p:spPr>
          <a:xfrm>
            <a:off x="1161866" y="1568406"/>
            <a:ext cx="1894178" cy="861774"/>
          </a:xfrm>
          <a:prstGeom prst="rect">
            <a:avLst/>
          </a:prstGeom>
          <a:noFill/>
        </p:spPr>
        <p:txBody>
          <a:bodyPr wrap="square" rtlCol="0">
            <a:spAutoFit/>
          </a:bodyPr>
          <a:lstStyle/>
          <a:p>
            <a:r>
              <a:rPr lang="de-DE" b="1">
                <a:solidFill>
                  <a:srgbClr val="00B0F0"/>
                </a:solidFill>
              </a:rPr>
              <a:t>Statik</a:t>
            </a:r>
          </a:p>
          <a:p>
            <a:r>
              <a:rPr lang="de-DE" sz="1600" i="1"/>
              <a:t>Königsdisziplin der Bauingenieure</a:t>
            </a:r>
          </a:p>
        </p:txBody>
      </p:sp>
      <p:pic>
        <p:nvPicPr>
          <p:cNvPr id="3" name="Grafik 2" descr="Blick vom Olympiaberg auf das Zeltdach des Münchner Olympiastadions">
            <a:extLst>
              <a:ext uri="{FF2B5EF4-FFF2-40B4-BE49-F238E27FC236}">
                <a16:creationId xmlns:a16="http://schemas.microsoft.com/office/drawing/2014/main" id="{09C6DC1A-5EE1-93DE-04D4-994C6B73E90A}"/>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a14:imgEffect>
                  </a14:imgLayer>
                </a14:imgProps>
              </a:ext>
            </a:extLst>
          </a:blip>
          <a:stretch>
            <a:fillRect/>
          </a:stretch>
        </p:blipFill>
        <p:spPr>
          <a:xfrm>
            <a:off x="3144982" y="1345451"/>
            <a:ext cx="4835235" cy="2513787"/>
          </a:xfrm>
          <a:prstGeom prst="rect">
            <a:avLst/>
          </a:prstGeom>
        </p:spPr>
      </p:pic>
    </p:spTree>
    <p:extLst>
      <p:ext uri="{BB962C8B-B14F-4D97-AF65-F5344CB8AC3E}">
        <p14:creationId xmlns:p14="http://schemas.microsoft.com/office/powerpoint/2010/main" val="9278269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p:cNvSpPr>
            <a:spLocks noGrp="1"/>
          </p:cNvSpPr>
          <p:nvPr>
            <p:ph type="body" sz="quarter" idx="14"/>
          </p:nvPr>
        </p:nvSpPr>
        <p:spPr>
          <a:xfrm>
            <a:off x="2195736" y="463170"/>
            <a:ext cx="4320480" cy="486112"/>
          </a:xfrm>
        </p:spPr>
        <p:txBody>
          <a:bodyPr vert="horz" lIns="91440" tIns="45720" rIns="91440" bIns="45720" rtlCol="0" anchor="t">
            <a:normAutofit fontScale="92500"/>
          </a:bodyPr>
          <a:lstStyle/>
          <a:p>
            <a:pPr algn="ctr"/>
            <a:endParaRPr lang="de-DE" sz="800">
              <a:ea typeface="Calibri"/>
              <a:cs typeface="Calibri"/>
            </a:endParaRPr>
          </a:p>
          <a:p>
            <a:pPr algn="ctr"/>
            <a:r>
              <a:rPr lang="de-DE" sz="800">
                <a:ea typeface="+mn-lt"/>
                <a:cs typeface="+mn-lt"/>
                <a:hlinkClick r:id="rId3"/>
              </a:rPr>
              <a:t>https://www.oeaw.ac.at/news/erdbeben-in-der-tuerkei-oeaw-archaeologinnen-starten-hilfsinitiative</a:t>
            </a:r>
          </a:p>
          <a:p>
            <a:pPr algn="ctr"/>
            <a:r>
              <a:rPr lang="de-DE" sz="800">
                <a:ea typeface="+mn-lt"/>
                <a:cs typeface="+mn-lt"/>
                <a:hlinkClick r:id="rId4"/>
              </a:rPr>
              <a:t>https://www.gfz.de/presse/meldungen/detailansicht/neuer-ansatz-fuer-bessere-hochwasser-fruehwarnung</a:t>
            </a:r>
            <a:endParaRPr lang="de-DE"/>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de-DE"/>
            </a:p>
          </p:txBody>
        </p:sp>
        <p:pic>
          <p:nvPicPr>
            <p:cNvPr id="13" name="Grafik 12"/>
            <p:cNvPicPr>
              <a:picLocks noChangeAspect="1"/>
            </p:cNvPicPr>
            <p:nvPr/>
          </p:nvPicPr>
          <p:blipFill>
            <a:blip r:embed="rId5"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52" name="Textfeld 51"/>
          <p:cNvSpPr txBox="1"/>
          <p:nvPr/>
        </p:nvSpPr>
        <p:spPr>
          <a:xfrm>
            <a:off x="890605" y="2007261"/>
            <a:ext cx="2485072" cy="1077218"/>
          </a:xfrm>
          <a:prstGeom prst="rect">
            <a:avLst/>
          </a:prstGeom>
          <a:noFill/>
        </p:spPr>
        <p:txBody>
          <a:bodyPr wrap="square" lIns="91440" tIns="45720" rIns="91440" bIns="45720" rtlCol="0" anchor="t">
            <a:spAutoFit/>
          </a:bodyPr>
          <a:lstStyle/>
          <a:p>
            <a:r>
              <a:rPr lang="de-DE" sz="1600" b="1">
                <a:solidFill>
                  <a:srgbClr val="00B0F0"/>
                </a:solidFill>
              </a:rPr>
              <a:t>Risiko und Zuverlässigkeit</a:t>
            </a:r>
          </a:p>
          <a:p>
            <a:r>
              <a:rPr lang="de-DE" sz="1600" i="1"/>
              <a:t>Wie wahrscheinlich ist es, dass… ? Wie viel ist uns Sicherheit wert?</a:t>
            </a:r>
            <a:endParaRPr lang="de-DE" sz="1600" i="1">
              <a:ea typeface="Calibri"/>
              <a:cs typeface="Calibri"/>
            </a:endParaRPr>
          </a:p>
        </p:txBody>
      </p:sp>
      <p:pic>
        <p:nvPicPr>
          <p:cNvPr id="2" name="Grafik 1" descr="Erdbeben in der Türkei: ÖAW-Archäolog:innen starten Hilfsinitiative">
            <a:extLst>
              <a:ext uri="{FF2B5EF4-FFF2-40B4-BE49-F238E27FC236}">
                <a16:creationId xmlns:a16="http://schemas.microsoft.com/office/drawing/2014/main" id="{9DD606FA-34AD-6BE1-536B-531845F0548B}"/>
              </a:ext>
            </a:extLst>
          </p:cNvPr>
          <p:cNvPicPr>
            <a:picLocks noChangeAspect="1"/>
          </p:cNvPicPr>
          <p:nvPr/>
        </p:nvPicPr>
        <p:blipFill>
          <a:blip r:embed="rId6"/>
          <a:stretch>
            <a:fillRect/>
          </a:stretch>
        </p:blipFill>
        <p:spPr>
          <a:xfrm>
            <a:off x="4263342" y="1325060"/>
            <a:ext cx="4099368" cy="2336639"/>
          </a:xfrm>
          <a:prstGeom prst="rect">
            <a:avLst/>
          </a:prstGeom>
        </p:spPr>
      </p:pic>
      <p:pic>
        <p:nvPicPr>
          <p:cNvPr id="4" name="Grafik 3" descr="Neuer Ansatz für bessere Hochwasser-Frühwarnung: GFZ">
            <a:extLst>
              <a:ext uri="{FF2B5EF4-FFF2-40B4-BE49-F238E27FC236}">
                <a16:creationId xmlns:a16="http://schemas.microsoft.com/office/drawing/2014/main" id="{256FD7A4-857E-2000-2059-BC9D4547547F}"/>
              </a:ext>
            </a:extLst>
          </p:cNvPr>
          <p:cNvPicPr>
            <a:picLocks noChangeAspect="1"/>
          </p:cNvPicPr>
          <p:nvPr/>
        </p:nvPicPr>
        <p:blipFill>
          <a:blip r:embed="rId7"/>
          <a:stretch>
            <a:fillRect/>
          </a:stretch>
        </p:blipFill>
        <p:spPr>
          <a:xfrm>
            <a:off x="4465899" y="3837731"/>
            <a:ext cx="3896811" cy="2191956"/>
          </a:xfrm>
          <a:prstGeom prst="rect">
            <a:avLst/>
          </a:prstGeom>
        </p:spPr>
      </p:pic>
      <p:pic>
        <p:nvPicPr>
          <p:cNvPr id="7" name="Grafik 6" descr="Sicherheit und Kosten. Eine Abwägung.">
            <a:extLst>
              <a:ext uri="{FF2B5EF4-FFF2-40B4-BE49-F238E27FC236}">
                <a16:creationId xmlns:a16="http://schemas.microsoft.com/office/drawing/2014/main" id="{30C21572-42CD-2A8D-2000-297F3ECE568A}"/>
              </a:ext>
            </a:extLst>
          </p:cNvPr>
          <p:cNvPicPr>
            <a:picLocks noChangeAspect="1"/>
          </p:cNvPicPr>
          <p:nvPr/>
        </p:nvPicPr>
        <p:blipFill>
          <a:blip r:embed="rId8"/>
          <a:stretch>
            <a:fillRect/>
          </a:stretch>
        </p:blipFill>
        <p:spPr>
          <a:xfrm>
            <a:off x="996057" y="4071818"/>
            <a:ext cx="2809636" cy="1720244"/>
          </a:xfrm>
          <a:prstGeom prst="rect">
            <a:avLst/>
          </a:prstGeom>
        </p:spPr>
      </p:pic>
    </p:spTree>
    <p:extLst>
      <p:ext uri="{BB962C8B-B14F-4D97-AF65-F5344CB8AC3E}">
        <p14:creationId xmlns:p14="http://schemas.microsoft.com/office/powerpoint/2010/main" val="402458514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49" name="Textfeld 48"/>
          <p:cNvSpPr txBox="1"/>
          <p:nvPr/>
        </p:nvSpPr>
        <p:spPr>
          <a:xfrm>
            <a:off x="827069" y="3362249"/>
            <a:ext cx="3306767" cy="861774"/>
          </a:xfrm>
          <a:prstGeom prst="rect">
            <a:avLst/>
          </a:prstGeom>
          <a:noFill/>
        </p:spPr>
        <p:txBody>
          <a:bodyPr wrap="square" rtlCol="0">
            <a:spAutoFit/>
          </a:bodyPr>
          <a:lstStyle/>
          <a:p>
            <a:pPr algn="r"/>
            <a:r>
              <a:rPr lang="de-DE" b="1">
                <a:solidFill>
                  <a:srgbClr val="00B0F0"/>
                </a:solidFill>
              </a:rPr>
              <a:t>Holz, Metall oder Mauerwerk?</a:t>
            </a:r>
          </a:p>
          <a:p>
            <a:pPr algn="r"/>
            <a:r>
              <a:rPr lang="de-DE" sz="1600" i="1"/>
              <a:t>Materialien und Formen entscheiden nicht nur über das Aussehen…</a:t>
            </a:r>
          </a:p>
        </p:txBody>
      </p:sp>
      <p:sp>
        <p:nvSpPr>
          <p:cNvPr id="50" name="Textplatzhalter 3"/>
          <p:cNvSpPr txBox="1">
            <a:spLocks/>
          </p:cNvSpPr>
          <p:nvPr/>
        </p:nvSpPr>
        <p:spPr>
          <a:xfrm>
            <a:off x="587198" y="5233447"/>
            <a:ext cx="2025890" cy="287337"/>
          </a:xfrm>
          <a:prstGeom prst="rect">
            <a:avLst/>
          </a:prstGeom>
        </p:spPr>
        <p:txBody>
          <a:bodyPr vert="horz" lIns="91440" tIns="45720" rIns="91440" bIns="45720" rtlCol="0">
            <a:normAutofit/>
          </a:bodyPr>
          <a:lstStyle>
            <a:lvl1pPr marL="0" indent="0" algn="l" defTabSz="914400" rtl="0" eaLnBrk="1" latinLnBrk="0" hangingPunct="1">
              <a:spcBef>
                <a:spcPct val="20000"/>
              </a:spcBef>
              <a:buClr>
                <a:srgbClr val="00B0F0"/>
              </a:buClr>
              <a:buFont typeface="Wingdings" pitchFamily="2" charset="2"/>
              <a:buNone/>
              <a:defRPr sz="900" kern="1200">
                <a:solidFill>
                  <a:schemeClr val="tx1">
                    <a:lumMod val="50000"/>
                    <a:lumOff val="50000"/>
                  </a:schemeClr>
                </a:solidFill>
                <a:latin typeface="+mn-lt"/>
                <a:ea typeface="+mn-ea"/>
                <a:cs typeface="+mn-cs"/>
              </a:defRPr>
            </a:lvl1pPr>
            <a:lvl2pPr marL="742950" indent="-285750" algn="l" defTabSz="914400" rtl="0" eaLnBrk="1" latinLnBrk="0" hangingPunct="1">
              <a:spcBef>
                <a:spcPct val="20000"/>
              </a:spcBef>
              <a:buClr>
                <a:srgbClr val="00B0F0"/>
              </a:buClr>
              <a:buFont typeface="Courier New" pitchFamily="49" charset="0"/>
              <a:buChar char="o"/>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B0F0"/>
              </a:buClr>
              <a:buFont typeface="Symbol" pitchFamily="18" charset="2"/>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de-DE"/>
          </a:p>
        </p:txBody>
      </p:sp>
      <p:pic>
        <p:nvPicPr>
          <p:cNvPr id="7" name="Grafik 6">
            <a:extLst>
              <a:ext uri="{FF2B5EF4-FFF2-40B4-BE49-F238E27FC236}">
                <a16:creationId xmlns:a16="http://schemas.microsoft.com/office/drawing/2014/main" id="{53B30728-FE1D-334F-9408-F19D88145E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0802" y="1129269"/>
            <a:ext cx="3127866" cy="2082252"/>
          </a:xfrm>
          <a:prstGeom prst="rect">
            <a:avLst/>
          </a:prstGeom>
        </p:spPr>
      </p:pic>
      <p:pic>
        <p:nvPicPr>
          <p:cNvPr id="14" name="Grafik 13">
            <a:extLst>
              <a:ext uri="{FF2B5EF4-FFF2-40B4-BE49-F238E27FC236}">
                <a16:creationId xmlns:a16="http://schemas.microsoft.com/office/drawing/2014/main" id="{D49C34CA-71A8-5A43-905C-DED6CB58A51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40066" y="3983347"/>
            <a:ext cx="3529989" cy="2363558"/>
          </a:xfrm>
          <a:prstGeom prst="rect">
            <a:avLst/>
          </a:prstGeom>
        </p:spPr>
      </p:pic>
      <p:sp>
        <p:nvSpPr>
          <p:cNvPr id="22" name="Rechteck 21">
            <a:extLst>
              <a:ext uri="{FF2B5EF4-FFF2-40B4-BE49-F238E27FC236}">
                <a16:creationId xmlns:a16="http://schemas.microsoft.com/office/drawing/2014/main" id="{386F2F91-9E3F-3649-BFD7-F8A09D73B4A8}"/>
              </a:ext>
            </a:extLst>
          </p:cNvPr>
          <p:cNvSpPr/>
          <p:nvPr/>
        </p:nvSpPr>
        <p:spPr>
          <a:xfrm>
            <a:off x="2426226" y="431362"/>
            <a:ext cx="4291559" cy="461665"/>
          </a:xfrm>
          <a:prstGeom prst="rect">
            <a:avLst/>
          </a:prstGeom>
        </p:spPr>
        <p:txBody>
          <a:bodyPr wrap="none" lIns="91440" tIns="45720" rIns="91440" bIns="45720" anchor="t">
            <a:spAutoFit/>
          </a:bodyPr>
          <a:lstStyle/>
          <a:p>
            <a:pPr algn="ctr"/>
            <a:r>
              <a:rPr lang="de-DE" sz="800">
                <a:solidFill>
                  <a:schemeClr val="tx1">
                    <a:lumMod val="50000"/>
                    <a:lumOff val="50000"/>
                  </a:schemeClr>
                </a:solidFill>
              </a:rPr>
              <a:t>Hausfronten: pixabay.com</a:t>
            </a:r>
          </a:p>
          <a:p>
            <a:pPr algn="ctr"/>
            <a:r>
              <a:rPr lang="de-DE" sz="800">
                <a:solidFill>
                  <a:schemeClr val="tx1">
                    <a:lumMod val="50000"/>
                    <a:lumOff val="50000"/>
                  </a:schemeClr>
                </a:solidFill>
                <a:ea typeface="+mn-lt"/>
                <a:cs typeface="+mn-lt"/>
                <a:hlinkClick r:id="rId6">
                  <a:extLst>
                    <a:ext uri="{A12FA001-AC4F-418D-AE19-62706E023703}">
                      <ahyp:hlinkClr xmlns:ahyp="http://schemas.microsoft.com/office/drawing/2018/hyperlinkcolor" val="tx"/>
                    </a:ext>
                  </a:extLst>
                </a:hlinkClick>
              </a:rPr>
              <a:t>https://tragwerk.team/projekte/projekt-detail/show/oskar-von-miller-forum</a:t>
            </a:r>
            <a:endParaRPr lang="de-DE">
              <a:solidFill>
                <a:srgbClr val="000000"/>
              </a:solidFill>
              <a:ea typeface="+mn-lt"/>
              <a:cs typeface="+mn-lt"/>
            </a:endParaRPr>
          </a:p>
          <a:p>
            <a:pPr algn="ctr"/>
            <a:r>
              <a:rPr lang="de-DE" sz="800">
                <a:solidFill>
                  <a:schemeClr val="tx1">
                    <a:lumMod val="50000"/>
                    <a:lumOff val="50000"/>
                  </a:schemeClr>
                </a:solidFill>
                <a:ea typeface="+mn-lt"/>
                <a:cs typeface="+mn-lt"/>
                <a:hlinkClick r:id="rId7">
                  <a:extLst>
                    <a:ext uri="{A12FA001-AC4F-418D-AE19-62706E023703}">
                      <ahyp:hlinkClr xmlns:ahyp="http://schemas.microsoft.com/office/drawing/2018/hyperlinkcolor" val="tx"/>
                    </a:ext>
                  </a:extLst>
                </a:hlinkClick>
              </a:rPr>
              <a:t>https://www.bundesbaublatt.de/artikel/bbb_Nachhaltig_fuer_die_Zukunft_gebaut-2587957.html</a:t>
            </a:r>
            <a:endParaRPr lang="de-DE">
              <a:solidFill>
                <a:schemeClr val="tx1">
                  <a:lumMod val="50000"/>
                  <a:lumOff val="50000"/>
                </a:schemeClr>
              </a:solidFill>
              <a:ea typeface="Calibri"/>
              <a:cs typeface="Calibri"/>
            </a:endParaRPr>
          </a:p>
        </p:txBody>
      </p:sp>
      <p:pic>
        <p:nvPicPr>
          <p:cNvPr id="2" name="Grafik 1" descr="Oskar-von-Miller-Forum » Sailer Stepan Tragwerkteam">
            <a:extLst>
              <a:ext uri="{FF2B5EF4-FFF2-40B4-BE49-F238E27FC236}">
                <a16:creationId xmlns:a16="http://schemas.microsoft.com/office/drawing/2014/main" id="{55F8D933-340F-0A72-5D29-83217283006D}"/>
              </a:ext>
            </a:extLst>
          </p:cNvPr>
          <p:cNvPicPr>
            <a:picLocks noChangeAspect="1"/>
          </p:cNvPicPr>
          <p:nvPr/>
        </p:nvPicPr>
        <p:blipFill>
          <a:blip r:embed="rId8"/>
          <a:stretch>
            <a:fillRect/>
          </a:stretch>
        </p:blipFill>
        <p:spPr>
          <a:xfrm>
            <a:off x="4841091" y="1131192"/>
            <a:ext cx="3915722" cy="2647034"/>
          </a:xfrm>
          <a:prstGeom prst="rect">
            <a:avLst/>
          </a:prstGeom>
        </p:spPr>
      </p:pic>
      <p:pic>
        <p:nvPicPr>
          <p:cNvPr id="3" name="Grafik 2" descr="BundesBauBlatt | BBB – Fachzeitschrift und Online-Portal">
            <a:extLst>
              <a:ext uri="{FF2B5EF4-FFF2-40B4-BE49-F238E27FC236}">
                <a16:creationId xmlns:a16="http://schemas.microsoft.com/office/drawing/2014/main" id="{758F0D4F-7E7B-1099-AD9D-9E375F30E26C}"/>
              </a:ext>
            </a:extLst>
          </p:cNvPr>
          <p:cNvPicPr>
            <a:picLocks noChangeAspect="1"/>
          </p:cNvPicPr>
          <p:nvPr/>
        </p:nvPicPr>
        <p:blipFill>
          <a:blip r:embed="rId9"/>
          <a:stretch>
            <a:fillRect/>
          </a:stretch>
        </p:blipFill>
        <p:spPr>
          <a:xfrm>
            <a:off x="825828" y="4306706"/>
            <a:ext cx="2641975" cy="1973046"/>
          </a:xfrm>
          <a:prstGeom prst="rect">
            <a:avLst/>
          </a:prstGeom>
        </p:spPr>
      </p:pic>
    </p:spTree>
    <p:extLst>
      <p:ext uri="{BB962C8B-B14F-4D97-AF65-F5344CB8AC3E}">
        <p14:creationId xmlns:p14="http://schemas.microsoft.com/office/powerpoint/2010/main" val="211848741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CFCDD-42A5-B442-3D2B-2411E473F965}"/>
            </a:ext>
          </a:extLst>
        </p:cNvPr>
        <p:cNvGrpSpPr/>
        <p:nvPr/>
      </p:nvGrpSpPr>
      <p:grpSpPr>
        <a:xfrm>
          <a:off x="0" y="0"/>
          <a:ext cx="0" cy="0"/>
          <a:chOff x="0" y="0"/>
          <a:chExt cx="0" cy="0"/>
        </a:xfrm>
      </p:grpSpPr>
      <p:grpSp>
        <p:nvGrpSpPr>
          <p:cNvPr id="11" name="Gruppieren 10">
            <a:extLst>
              <a:ext uri="{FF2B5EF4-FFF2-40B4-BE49-F238E27FC236}">
                <a16:creationId xmlns:a16="http://schemas.microsoft.com/office/drawing/2014/main" id="{1DFF47EB-E3C2-7ED8-C045-297DB776DCFD}"/>
              </a:ext>
            </a:extLst>
          </p:cNvPr>
          <p:cNvGrpSpPr/>
          <p:nvPr/>
        </p:nvGrpSpPr>
        <p:grpSpPr>
          <a:xfrm>
            <a:off x="6516216" y="188640"/>
            <a:ext cx="2376264" cy="576064"/>
            <a:chOff x="6516216" y="260648"/>
            <a:chExt cx="2376264" cy="576064"/>
          </a:xfrm>
        </p:grpSpPr>
        <p:sp>
          <p:nvSpPr>
            <p:cNvPr id="12" name="Rechteck 11">
              <a:extLst>
                <a:ext uri="{FF2B5EF4-FFF2-40B4-BE49-F238E27FC236}">
                  <a16:creationId xmlns:a16="http://schemas.microsoft.com/office/drawing/2014/main" id="{6137BD9B-4616-E913-72D5-4D110C6898A8}"/>
                </a:ext>
              </a:extLst>
            </p:cNvPr>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a:extLst>
                <a:ext uri="{FF2B5EF4-FFF2-40B4-BE49-F238E27FC236}">
                  <a16:creationId xmlns:a16="http://schemas.microsoft.com/office/drawing/2014/main" id="{3A578B63-4E9C-3058-144F-1A248F30B199}"/>
                </a:ext>
              </a:extLst>
            </p:cNvPr>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50" name="Textplatzhalter 3">
            <a:extLst>
              <a:ext uri="{FF2B5EF4-FFF2-40B4-BE49-F238E27FC236}">
                <a16:creationId xmlns:a16="http://schemas.microsoft.com/office/drawing/2014/main" id="{25E9A50E-19F9-B7BF-7871-7BF3FD455C52}"/>
              </a:ext>
            </a:extLst>
          </p:cNvPr>
          <p:cNvSpPr txBox="1">
            <a:spLocks/>
          </p:cNvSpPr>
          <p:nvPr/>
        </p:nvSpPr>
        <p:spPr>
          <a:xfrm>
            <a:off x="587198" y="5233447"/>
            <a:ext cx="2025890" cy="287337"/>
          </a:xfrm>
          <a:prstGeom prst="rect">
            <a:avLst/>
          </a:prstGeom>
        </p:spPr>
        <p:txBody>
          <a:bodyPr vert="horz" lIns="91440" tIns="45720" rIns="91440" bIns="45720" rtlCol="0">
            <a:normAutofit/>
          </a:bodyPr>
          <a:lstStyle>
            <a:lvl1pPr marL="0" indent="0" algn="l" defTabSz="914400" rtl="0" eaLnBrk="1" latinLnBrk="0" hangingPunct="1">
              <a:spcBef>
                <a:spcPct val="20000"/>
              </a:spcBef>
              <a:buClr>
                <a:srgbClr val="00B0F0"/>
              </a:buClr>
              <a:buFont typeface="Wingdings" pitchFamily="2" charset="2"/>
              <a:buNone/>
              <a:defRPr sz="900" kern="1200">
                <a:solidFill>
                  <a:schemeClr val="tx1">
                    <a:lumMod val="50000"/>
                    <a:lumOff val="50000"/>
                  </a:schemeClr>
                </a:solidFill>
                <a:latin typeface="+mn-lt"/>
                <a:ea typeface="+mn-ea"/>
                <a:cs typeface="+mn-cs"/>
              </a:defRPr>
            </a:lvl1pPr>
            <a:lvl2pPr marL="742950" indent="-285750" algn="l" defTabSz="914400" rtl="0" eaLnBrk="1" latinLnBrk="0" hangingPunct="1">
              <a:spcBef>
                <a:spcPct val="20000"/>
              </a:spcBef>
              <a:buClr>
                <a:srgbClr val="00B0F0"/>
              </a:buClr>
              <a:buFont typeface="Courier New" pitchFamily="49" charset="0"/>
              <a:buChar char="o"/>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B0F0"/>
              </a:buClr>
              <a:buFont typeface="Symbol" pitchFamily="18" charset="2"/>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de-DE"/>
          </a:p>
        </p:txBody>
      </p:sp>
      <p:sp>
        <p:nvSpPr>
          <p:cNvPr id="22" name="Rechteck 21">
            <a:extLst>
              <a:ext uri="{FF2B5EF4-FFF2-40B4-BE49-F238E27FC236}">
                <a16:creationId xmlns:a16="http://schemas.microsoft.com/office/drawing/2014/main" id="{52A17B9D-0F9D-0D86-A833-A6D59069DD29}"/>
              </a:ext>
            </a:extLst>
          </p:cNvPr>
          <p:cNvSpPr/>
          <p:nvPr/>
        </p:nvSpPr>
        <p:spPr>
          <a:xfrm>
            <a:off x="1439825" y="154043"/>
            <a:ext cx="5610225" cy="830997"/>
          </a:xfrm>
          <a:prstGeom prst="rect">
            <a:avLst/>
          </a:prstGeom>
        </p:spPr>
        <p:txBody>
          <a:bodyPr wrap="square" lIns="91440" tIns="45720" rIns="91440" bIns="45720" anchor="t">
            <a:spAutoFit/>
          </a:bodyPr>
          <a:lstStyle/>
          <a:p>
            <a:pPr algn="ctr"/>
            <a:r>
              <a:rPr lang="de-DE" sz="800" dirty="0">
                <a:solidFill>
                  <a:schemeClr val="tx1">
                    <a:lumMod val="50000"/>
                    <a:lumOff val="50000"/>
                  </a:schemeClr>
                </a:solidFill>
              </a:rPr>
              <a:t>https://images.t-online.de/2022/09/vkKZIHaGV9N0/508x0:3291x1851/fit-in/1200x0/der-gipfel-des-hochvogel-im-allgaeu-archivbild-durch-den-gipfel-zieht-sich-ein-grosser-riss-der-immer-breiter-wird.jpg</a:t>
            </a:r>
          </a:p>
          <a:p>
            <a:pPr algn="ctr"/>
            <a:r>
              <a:rPr lang="de-DE" sz="800" dirty="0">
                <a:solidFill>
                  <a:schemeClr val="tx1">
                    <a:lumMod val="50000"/>
                    <a:lumOff val="50000"/>
                  </a:schemeClr>
                </a:solidFill>
              </a:rPr>
              <a:t>https://www.bful.sachsen.de/img/bful/Bild14_PV_Organik_rdax_1760x1174_87.jpg</a:t>
            </a:r>
          </a:p>
          <a:p>
            <a:pPr algn="ctr"/>
            <a:r>
              <a:rPr lang="de-DE" sz="800" dirty="0">
                <a:solidFill>
                  <a:schemeClr val="tx1">
                    <a:lumMod val="50000"/>
                    <a:lumOff val="50000"/>
                  </a:schemeClr>
                </a:solidFill>
                <a:ea typeface="+mn-lt"/>
                <a:cs typeface="+mn-lt"/>
              </a:rPr>
              <a:t>https://a.storyblok.com/f/69940/1600x1000/2fa8d6acce/gba_umwelt_229698953-w1600.jpg</a:t>
            </a:r>
          </a:p>
          <a:p>
            <a:pPr algn="ctr"/>
            <a:r>
              <a:rPr lang="de-DE" sz="800" dirty="0">
                <a:solidFill>
                  <a:schemeClr val="tx1">
                    <a:lumMod val="50000"/>
                    <a:lumOff val="50000"/>
                  </a:schemeClr>
                </a:solidFill>
                <a:ea typeface="+mn-lt"/>
                <a:cs typeface="+mn-lt"/>
              </a:rPr>
              <a:t>https://promo.wavin.com/hs-fs/hubfs/Germany/Landing%20Page/versickerung_kreislauf.jpg?width=2000&amp;height=1284&amp;name=versickerung_kreislauf.jpg </a:t>
            </a:r>
            <a:endParaRPr lang="de-DE" dirty="0">
              <a:solidFill>
                <a:schemeClr val="tx1">
                  <a:lumMod val="50000"/>
                  <a:lumOff val="50000"/>
                </a:schemeClr>
              </a:solidFill>
              <a:ea typeface="Calibri"/>
              <a:cs typeface="Calibri"/>
            </a:endParaRPr>
          </a:p>
        </p:txBody>
      </p:sp>
      <p:pic>
        <p:nvPicPr>
          <p:cNvPr id="5" name="Grafik 4">
            <a:extLst>
              <a:ext uri="{FF2B5EF4-FFF2-40B4-BE49-F238E27FC236}">
                <a16:creationId xmlns:a16="http://schemas.microsoft.com/office/drawing/2014/main" id="{3410F10D-F077-CE8A-AB37-B8104444009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6799" y="3269790"/>
            <a:ext cx="3788139" cy="2526861"/>
          </a:xfrm>
          <a:prstGeom prst="rect">
            <a:avLst/>
          </a:prstGeom>
        </p:spPr>
      </p:pic>
      <p:pic>
        <p:nvPicPr>
          <p:cNvPr id="8" name="Grafik 7" descr="Ein Bild, das Person, Laborausstattung, Biologe, Chemie enthält.&#10;&#10;KI-generierte Inhalte können fehlerhaft sein.">
            <a:extLst>
              <a:ext uri="{FF2B5EF4-FFF2-40B4-BE49-F238E27FC236}">
                <a16:creationId xmlns:a16="http://schemas.microsoft.com/office/drawing/2014/main" id="{1FB650D4-B1B2-7BA2-5A07-A3F03E70B15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7198" y="1168895"/>
            <a:ext cx="2920043" cy="1825027"/>
          </a:xfrm>
          <a:prstGeom prst="rect">
            <a:avLst/>
          </a:prstGeom>
        </p:spPr>
      </p:pic>
      <p:pic>
        <p:nvPicPr>
          <p:cNvPr id="15" name="Grafik 14">
            <a:extLst>
              <a:ext uri="{FF2B5EF4-FFF2-40B4-BE49-F238E27FC236}">
                <a16:creationId xmlns:a16="http://schemas.microsoft.com/office/drawing/2014/main" id="{2EFEBA60-3474-210F-87EE-48DF2182352D}"/>
              </a:ext>
            </a:extLst>
          </p:cNvPr>
          <p:cNvPicPr>
            <a:picLocks noChangeAspect="1"/>
          </p:cNvPicPr>
          <p:nvPr/>
        </p:nvPicPr>
        <p:blipFill>
          <a:blip r:embed="rId6"/>
          <a:stretch>
            <a:fillRect/>
          </a:stretch>
        </p:blipFill>
        <p:spPr>
          <a:xfrm>
            <a:off x="5445809" y="1902542"/>
            <a:ext cx="3241391" cy="2080973"/>
          </a:xfrm>
          <a:prstGeom prst="rect">
            <a:avLst/>
          </a:prstGeom>
        </p:spPr>
      </p:pic>
      <p:pic>
        <p:nvPicPr>
          <p:cNvPr id="17" name="Grafik 16">
            <a:extLst>
              <a:ext uri="{FF2B5EF4-FFF2-40B4-BE49-F238E27FC236}">
                <a16:creationId xmlns:a16="http://schemas.microsoft.com/office/drawing/2014/main" id="{EB9550A5-E168-4CD4-385A-947CEA86D064}"/>
              </a:ext>
            </a:extLst>
          </p:cNvPr>
          <p:cNvPicPr>
            <a:picLocks noChangeAspect="1"/>
          </p:cNvPicPr>
          <p:nvPr/>
        </p:nvPicPr>
        <p:blipFill>
          <a:blip r:embed="rId7"/>
          <a:stretch>
            <a:fillRect/>
          </a:stretch>
        </p:blipFill>
        <p:spPr>
          <a:xfrm>
            <a:off x="4458615" y="4111838"/>
            <a:ext cx="4115201" cy="2314800"/>
          </a:xfrm>
          <a:prstGeom prst="rect">
            <a:avLst/>
          </a:prstGeom>
        </p:spPr>
      </p:pic>
      <p:sp>
        <p:nvSpPr>
          <p:cNvPr id="49" name="Textfeld 48">
            <a:extLst>
              <a:ext uri="{FF2B5EF4-FFF2-40B4-BE49-F238E27FC236}">
                <a16:creationId xmlns:a16="http://schemas.microsoft.com/office/drawing/2014/main" id="{5D30E626-1B6E-1983-E6DE-9C6C37AA75B5}"/>
              </a:ext>
            </a:extLst>
          </p:cNvPr>
          <p:cNvSpPr txBox="1"/>
          <p:nvPr/>
        </p:nvSpPr>
        <p:spPr>
          <a:xfrm>
            <a:off x="3507242" y="1068055"/>
            <a:ext cx="2303624" cy="1384995"/>
          </a:xfrm>
          <a:prstGeom prst="rect">
            <a:avLst/>
          </a:prstGeom>
          <a:noFill/>
        </p:spPr>
        <p:txBody>
          <a:bodyPr wrap="square" rtlCol="0">
            <a:spAutoFit/>
          </a:bodyPr>
          <a:lstStyle/>
          <a:p>
            <a:pPr algn="r"/>
            <a:r>
              <a:rPr lang="de-DE" b="1" dirty="0">
                <a:solidFill>
                  <a:srgbClr val="00B0F0"/>
                </a:solidFill>
              </a:rPr>
              <a:t>Umweltmonitoring &amp; Umweltanalytik</a:t>
            </a:r>
          </a:p>
          <a:p>
            <a:pPr algn="r"/>
            <a:r>
              <a:rPr lang="de-DE" sz="1600" i="1" dirty="0"/>
              <a:t>Chemie, Schadstoffe, Hochwasser / Starkregen, Versickerung, …</a:t>
            </a:r>
          </a:p>
        </p:txBody>
      </p:sp>
    </p:spTree>
    <p:extLst>
      <p:ext uri="{BB962C8B-B14F-4D97-AF65-F5344CB8AC3E}">
        <p14:creationId xmlns:p14="http://schemas.microsoft.com/office/powerpoint/2010/main" val="382330980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platzhalter 4"/>
          <p:cNvSpPr>
            <a:spLocks noGrp="1"/>
          </p:cNvSpPr>
          <p:nvPr>
            <p:ph type="body" sz="quarter" idx="14"/>
          </p:nvPr>
        </p:nvSpPr>
        <p:spPr>
          <a:xfrm>
            <a:off x="2372216" y="333699"/>
            <a:ext cx="4144000" cy="431005"/>
          </a:xfrm>
        </p:spPr>
        <p:txBody>
          <a:bodyPr vert="horz" lIns="91440" tIns="45720" rIns="91440" bIns="45720" rtlCol="0" anchor="t">
            <a:noAutofit/>
          </a:bodyPr>
          <a:lstStyle/>
          <a:p>
            <a:pPr algn="ctr"/>
            <a:r>
              <a:rPr lang="de-DE" sz="800"/>
              <a:t>Windrad, pexels.com / Stromleitung, pixabay.de / </a:t>
            </a:r>
          </a:p>
          <a:p>
            <a:pPr algn="ctr"/>
            <a:r>
              <a:rPr lang="de-DE" sz="800"/>
              <a:t>Erde, pixabay.de / Straßenlaterne, unsplash.com</a:t>
            </a:r>
          </a:p>
          <a:p>
            <a:pPr algn="ctr"/>
            <a:r>
              <a:rPr lang="de-DE" sz="800">
                <a:ea typeface="+mn-lt"/>
                <a:cs typeface="+mn-lt"/>
                <a:hlinkClick r:id="rId3"/>
              </a:rPr>
              <a:t>https://www.vdi-wissensforum.de/news/nachhaltigkeit-beim-bauen-hat-viele-dimensionen/#</a:t>
            </a:r>
            <a:endParaRPr lang="de-DE"/>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4" name="Textfeld 93"/>
          <p:cNvSpPr txBox="1"/>
          <p:nvPr/>
        </p:nvSpPr>
        <p:spPr>
          <a:xfrm>
            <a:off x="3478683" y="3033287"/>
            <a:ext cx="1728530" cy="861774"/>
          </a:xfrm>
          <a:prstGeom prst="rect">
            <a:avLst/>
          </a:prstGeom>
          <a:noFill/>
        </p:spPr>
        <p:txBody>
          <a:bodyPr wrap="square" lIns="91440" tIns="45720" rIns="91440" bIns="45720" rtlCol="0" anchor="t">
            <a:spAutoFit/>
          </a:bodyPr>
          <a:lstStyle/>
          <a:p>
            <a:r>
              <a:rPr lang="de-DE" b="1">
                <a:solidFill>
                  <a:srgbClr val="00B0F0"/>
                </a:solidFill>
              </a:rPr>
              <a:t>Nachhaltigkeit</a:t>
            </a:r>
          </a:p>
          <a:p>
            <a:r>
              <a:rPr lang="de-DE" sz="1600" i="1"/>
              <a:t>Natur, Umwelt, Ressourcen...</a:t>
            </a:r>
            <a:endParaRPr lang="de-DE" sz="1600" i="1">
              <a:ea typeface="Calibri"/>
              <a:cs typeface="Calibri"/>
            </a:endParaRPr>
          </a:p>
        </p:txBody>
      </p:sp>
      <p:pic>
        <p:nvPicPr>
          <p:cNvPr id="3" name="Grafik 2" descr="Innen oder außen?: Die richtige Dämmung für das Haus finden - n-tv.de">
            <a:extLst>
              <a:ext uri="{FF2B5EF4-FFF2-40B4-BE49-F238E27FC236}">
                <a16:creationId xmlns:a16="http://schemas.microsoft.com/office/drawing/2014/main" id="{1D992F11-A2B4-4E81-7A5A-FFF16B1CE50C}"/>
              </a:ext>
            </a:extLst>
          </p:cNvPr>
          <p:cNvPicPr>
            <a:picLocks noChangeAspect="1"/>
          </p:cNvPicPr>
          <p:nvPr/>
        </p:nvPicPr>
        <p:blipFill>
          <a:blip r:embed="rId5"/>
          <a:stretch>
            <a:fillRect/>
          </a:stretch>
        </p:blipFill>
        <p:spPr>
          <a:xfrm>
            <a:off x="754127" y="1260252"/>
            <a:ext cx="2481702" cy="2481702"/>
          </a:xfrm>
          <a:prstGeom prst="rect">
            <a:avLst/>
          </a:prstGeom>
        </p:spPr>
      </p:pic>
      <p:pic>
        <p:nvPicPr>
          <p:cNvPr id="4" name="Grafik 3" descr="Kernsanierung – Wikipedia">
            <a:extLst>
              <a:ext uri="{FF2B5EF4-FFF2-40B4-BE49-F238E27FC236}">
                <a16:creationId xmlns:a16="http://schemas.microsoft.com/office/drawing/2014/main" id="{5711816F-8F13-7513-0CA5-A7A8E19ED761}"/>
              </a:ext>
            </a:extLst>
          </p:cNvPr>
          <p:cNvPicPr>
            <a:picLocks noChangeAspect="1"/>
          </p:cNvPicPr>
          <p:nvPr/>
        </p:nvPicPr>
        <p:blipFill>
          <a:blip r:embed="rId6"/>
          <a:stretch>
            <a:fillRect/>
          </a:stretch>
        </p:blipFill>
        <p:spPr>
          <a:xfrm>
            <a:off x="754970" y="4071685"/>
            <a:ext cx="3515384" cy="2355103"/>
          </a:xfrm>
          <a:prstGeom prst="rect">
            <a:avLst/>
          </a:prstGeom>
        </p:spPr>
      </p:pic>
      <p:pic>
        <p:nvPicPr>
          <p:cNvPr id="6" name="Grafik 5" descr="Ein Bild, das Himmel, Windmühle, Generator, draußen enthält.&#10;&#10;KI-generierte Inhalte können fehlerhaft sein.">
            <a:extLst>
              <a:ext uri="{FF2B5EF4-FFF2-40B4-BE49-F238E27FC236}">
                <a16:creationId xmlns:a16="http://schemas.microsoft.com/office/drawing/2014/main" id="{3877961F-2828-40A9-392D-18CD661BCB9F}"/>
              </a:ext>
            </a:extLst>
          </p:cNvPr>
          <p:cNvPicPr>
            <a:picLocks noChangeAspect="1"/>
          </p:cNvPicPr>
          <p:nvPr/>
        </p:nvPicPr>
        <p:blipFill>
          <a:blip r:embed="rId7"/>
          <a:stretch>
            <a:fillRect/>
          </a:stretch>
        </p:blipFill>
        <p:spPr>
          <a:xfrm>
            <a:off x="5490704" y="3314366"/>
            <a:ext cx="3135272" cy="3114184"/>
          </a:xfrm>
          <a:prstGeom prst="rect">
            <a:avLst/>
          </a:prstGeom>
        </p:spPr>
      </p:pic>
      <p:pic>
        <p:nvPicPr>
          <p:cNvPr id="8" name="Grafik 7" descr="Nachhaltigkeit beim Bauen hat viele Dimensionen">
            <a:extLst>
              <a:ext uri="{FF2B5EF4-FFF2-40B4-BE49-F238E27FC236}">
                <a16:creationId xmlns:a16="http://schemas.microsoft.com/office/drawing/2014/main" id="{515BECEC-AEB7-8C77-E9E7-DE6653C44A2F}"/>
              </a:ext>
            </a:extLst>
          </p:cNvPr>
          <p:cNvPicPr>
            <a:picLocks noChangeAspect="1"/>
          </p:cNvPicPr>
          <p:nvPr/>
        </p:nvPicPr>
        <p:blipFill>
          <a:blip r:embed="rId8"/>
          <a:stretch>
            <a:fillRect/>
          </a:stretch>
        </p:blipFill>
        <p:spPr>
          <a:xfrm>
            <a:off x="3781846" y="1261422"/>
            <a:ext cx="4843375" cy="1752314"/>
          </a:xfrm>
          <a:prstGeom prst="rect">
            <a:avLst/>
          </a:prstGeom>
        </p:spPr>
      </p:pic>
    </p:spTree>
    <p:extLst>
      <p:ext uri="{BB962C8B-B14F-4D97-AF65-F5344CB8AC3E}">
        <p14:creationId xmlns:p14="http://schemas.microsoft.com/office/powerpoint/2010/main" val="237851431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8FC46-1941-84E6-2F63-5073FF830682}"/>
            </a:ext>
          </a:extLst>
        </p:cNvPr>
        <p:cNvGrpSpPr/>
        <p:nvPr/>
      </p:nvGrpSpPr>
      <p:grpSpPr>
        <a:xfrm>
          <a:off x="0" y="0"/>
          <a:ext cx="0" cy="0"/>
          <a:chOff x="0" y="0"/>
          <a:chExt cx="0" cy="0"/>
        </a:xfrm>
      </p:grpSpPr>
      <p:sp>
        <p:nvSpPr>
          <p:cNvPr id="5" name="Textplatzhalter 4">
            <a:extLst>
              <a:ext uri="{FF2B5EF4-FFF2-40B4-BE49-F238E27FC236}">
                <a16:creationId xmlns:a16="http://schemas.microsoft.com/office/drawing/2014/main" id="{6391E44D-5C66-2E23-9E09-0ACBA4870D87}"/>
              </a:ext>
            </a:extLst>
          </p:cNvPr>
          <p:cNvSpPr>
            <a:spLocks noGrp="1"/>
          </p:cNvSpPr>
          <p:nvPr>
            <p:ph type="body" sz="quarter" idx="14"/>
          </p:nvPr>
        </p:nvSpPr>
        <p:spPr>
          <a:xfrm>
            <a:off x="2372216" y="333699"/>
            <a:ext cx="4144000" cy="431005"/>
          </a:xfrm>
        </p:spPr>
        <p:txBody>
          <a:bodyPr vert="horz" lIns="91440" tIns="45720" rIns="91440" bIns="45720" rtlCol="0" anchor="t">
            <a:noAutofit/>
          </a:bodyPr>
          <a:lstStyle/>
          <a:p>
            <a:pPr algn="ctr"/>
            <a:r>
              <a:rPr lang="de-DE" sz="800">
                <a:hlinkClick r:id="rId3"/>
              </a:rPr>
              <a:t>https://www.ubahnbau-muenchen.de/projekte/freiham</a:t>
            </a:r>
            <a:r>
              <a:rPr lang="de-DE" sz="800"/>
              <a:t> </a:t>
            </a:r>
          </a:p>
          <a:p>
            <a:pPr algn="ctr"/>
            <a:r>
              <a:rPr lang="de-DE" sz="800">
                <a:hlinkClick r:id="rId4"/>
              </a:rPr>
              <a:t>https://www.dresden.de/de/rathaus/aktuelles/pressemitteilungen/2024/09/pm_039.php#6730f4cf3d9e1-1</a:t>
            </a:r>
            <a:r>
              <a:rPr lang="de-DE" sz="800"/>
              <a:t> </a:t>
            </a:r>
          </a:p>
          <a:p>
            <a:pPr algn="ctr"/>
            <a:r>
              <a:rPr lang="de-DE" sz="800">
                <a:hlinkClick r:id="rId5"/>
              </a:rPr>
              <a:t>https://www.wsp.com/de-de/leistungen/building-information-modelling-bim</a:t>
            </a:r>
            <a:r>
              <a:rPr lang="de-DE" sz="800"/>
              <a:t> </a:t>
            </a:r>
          </a:p>
          <a:p>
            <a:pPr algn="ctr"/>
            <a:r>
              <a:rPr lang="de-DE" sz="800">
                <a:ea typeface="+mn-lt"/>
                <a:cs typeface="+mn-lt"/>
                <a:hlinkClick r:id="rId6"/>
              </a:rPr>
              <a:t>https://www.vdi-wissensforum.de/news/nachhaltigkeit-beim-bauen-hat-viele-dimensionen/#</a:t>
            </a:r>
            <a:endParaRPr lang="de-DE"/>
          </a:p>
          <a:p>
            <a:pPr algn="ctr"/>
            <a:endParaRPr lang="de-DE" sz="800">
              <a:ea typeface="Calibri"/>
              <a:cs typeface="Calibri"/>
            </a:endParaRPr>
          </a:p>
        </p:txBody>
      </p:sp>
      <p:grpSp>
        <p:nvGrpSpPr>
          <p:cNvPr id="11" name="Gruppieren 10">
            <a:extLst>
              <a:ext uri="{FF2B5EF4-FFF2-40B4-BE49-F238E27FC236}">
                <a16:creationId xmlns:a16="http://schemas.microsoft.com/office/drawing/2014/main" id="{4A476B68-3C3A-E80B-83B5-764FE3212A4D}"/>
              </a:ext>
            </a:extLst>
          </p:cNvPr>
          <p:cNvGrpSpPr/>
          <p:nvPr/>
        </p:nvGrpSpPr>
        <p:grpSpPr>
          <a:xfrm>
            <a:off x="6516216" y="188640"/>
            <a:ext cx="2376264" cy="576064"/>
            <a:chOff x="6516216" y="260648"/>
            <a:chExt cx="2376264" cy="576064"/>
          </a:xfrm>
        </p:grpSpPr>
        <p:sp>
          <p:nvSpPr>
            <p:cNvPr id="12" name="Rechteck 11">
              <a:extLst>
                <a:ext uri="{FF2B5EF4-FFF2-40B4-BE49-F238E27FC236}">
                  <a16:creationId xmlns:a16="http://schemas.microsoft.com/office/drawing/2014/main" id="{A41D4D6D-8D73-5E97-E268-0D763F00C4DE}"/>
                </a:ext>
              </a:extLst>
            </p:cNvPr>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a:extLst>
                <a:ext uri="{FF2B5EF4-FFF2-40B4-BE49-F238E27FC236}">
                  <a16:creationId xmlns:a16="http://schemas.microsoft.com/office/drawing/2014/main" id="{CC23582A-0CF0-922C-3372-A2099ACC29C1}"/>
                </a:ext>
              </a:extLst>
            </p:cNvPr>
            <p:cNvPicPr>
              <a:picLocks noChangeAspect="1"/>
            </p:cNvPicPr>
            <p:nvPr/>
          </p:nvPicPr>
          <p:blipFill>
            <a:blip r:embed="rId7"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3" name="Titelplatzhalter 1">
            <a:extLst>
              <a:ext uri="{FF2B5EF4-FFF2-40B4-BE49-F238E27FC236}">
                <a16:creationId xmlns:a16="http://schemas.microsoft.com/office/drawing/2014/main" id="{DC5A0C9D-F959-7C83-CA8E-E28EC40EBB67}"/>
              </a:ext>
            </a:extLst>
          </p:cNvPr>
          <p:cNvSpPr txBox="1">
            <a:spLocks/>
          </p:cNvSpPr>
          <p:nvPr/>
        </p:nvSpPr>
        <p:spPr>
          <a:xfrm>
            <a:off x="467544" y="1260049"/>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a:t>Ein </a:t>
            </a:r>
            <a:r>
              <a:rPr lang="de-DE" sz="3200" b="1"/>
              <a:t>Beruf mit Zukunft</a:t>
            </a:r>
            <a:endParaRPr lang="de-DE" sz="3200" b="1">
              <a:solidFill>
                <a:schemeClr val="tx1">
                  <a:lumMod val="75000"/>
                  <a:lumOff val="25000"/>
                </a:schemeClr>
              </a:solidFill>
            </a:endParaRPr>
          </a:p>
        </p:txBody>
      </p:sp>
      <p:sp>
        <p:nvSpPr>
          <p:cNvPr id="8" name="Rechteck 7">
            <a:extLst>
              <a:ext uri="{FF2B5EF4-FFF2-40B4-BE49-F238E27FC236}">
                <a16:creationId xmlns:a16="http://schemas.microsoft.com/office/drawing/2014/main" id="{F800EC95-FAD9-8298-506A-9E375E9843B8}"/>
              </a:ext>
            </a:extLst>
          </p:cNvPr>
          <p:cNvSpPr/>
          <p:nvPr/>
        </p:nvSpPr>
        <p:spPr>
          <a:xfrm>
            <a:off x="4537207" y="2667452"/>
            <a:ext cx="1429903" cy="1627901"/>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b="0" i="0" u="none" strike="noStrike">
                <a:solidFill>
                  <a:schemeClr val="bg1"/>
                </a:solidFill>
                <a:effectLst/>
                <a:latin typeface="-webkit-standard"/>
              </a:rPr>
              <a:t>Fokus auf Nachhaltigkeit und Klimaschutz</a:t>
            </a:r>
            <a:endParaRPr lang="en-CA" sz="1600">
              <a:solidFill>
                <a:schemeClr val="bg1"/>
              </a:solidFill>
            </a:endParaRPr>
          </a:p>
        </p:txBody>
      </p:sp>
      <p:sp>
        <p:nvSpPr>
          <p:cNvPr id="9" name="Rechteck 8">
            <a:extLst>
              <a:ext uri="{FF2B5EF4-FFF2-40B4-BE49-F238E27FC236}">
                <a16:creationId xmlns:a16="http://schemas.microsoft.com/office/drawing/2014/main" id="{11A881A3-8BA9-F0AE-344B-3DF4A2C780F6}"/>
              </a:ext>
            </a:extLst>
          </p:cNvPr>
          <p:cNvSpPr/>
          <p:nvPr/>
        </p:nvSpPr>
        <p:spPr>
          <a:xfrm>
            <a:off x="343650" y="2667452"/>
            <a:ext cx="1429903" cy="1627901"/>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b="0" i="0" u="none" strike="noStrike">
                <a:solidFill>
                  <a:schemeClr val="bg1"/>
                </a:solidFill>
                <a:effectLst/>
                <a:latin typeface="-webkit-standard"/>
              </a:rPr>
              <a:t>Wachsende Infrastruktur-anforderungen</a:t>
            </a:r>
            <a:endParaRPr lang="en-CA" sz="1600">
              <a:solidFill>
                <a:schemeClr val="bg1"/>
              </a:solidFill>
            </a:endParaRPr>
          </a:p>
        </p:txBody>
      </p:sp>
      <p:sp>
        <p:nvSpPr>
          <p:cNvPr id="10" name="Rechteck 9">
            <a:extLst>
              <a:ext uri="{FF2B5EF4-FFF2-40B4-BE49-F238E27FC236}">
                <a16:creationId xmlns:a16="http://schemas.microsoft.com/office/drawing/2014/main" id="{0280A8FB-AC4F-13DB-036E-02432C4E25F8}"/>
              </a:ext>
            </a:extLst>
          </p:cNvPr>
          <p:cNvSpPr/>
          <p:nvPr/>
        </p:nvSpPr>
        <p:spPr>
          <a:xfrm>
            <a:off x="343650" y="4321379"/>
            <a:ext cx="1429903" cy="1627901"/>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a:t>Sanierung und Instandhaltung bestehender Bauwerke</a:t>
            </a:r>
            <a:endParaRPr lang="en-CA" sz="1600"/>
          </a:p>
        </p:txBody>
      </p:sp>
      <p:sp>
        <p:nvSpPr>
          <p:cNvPr id="14" name="Rechteck 13">
            <a:extLst>
              <a:ext uri="{FF2B5EF4-FFF2-40B4-BE49-F238E27FC236}">
                <a16:creationId xmlns:a16="http://schemas.microsoft.com/office/drawing/2014/main" id="{CEE7B8B3-E85B-111C-1059-E1C96E76D4E0}"/>
              </a:ext>
            </a:extLst>
          </p:cNvPr>
          <p:cNvSpPr/>
          <p:nvPr/>
        </p:nvSpPr>
        <p:spPr>
          <a:xfrm>
            <a:off x="4537206" y="4321379"/>
            <a:ext cx="1429903" cy="1627901"/>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b="0" i="0" u="none" strike="noStrike">
                <a:solidFill>
                  <a:schemeClr val="bg1"/>
                </a:solidFill>
                <a:effectLst/>
                <a:latin typeface="-webkit-standard"/>
              </a:rPr>
              <a:t>Technologische Innovationen und Digitalisierung</a:t>
            </a:r>
            <a:endParaRPr lang="en-CA" sz="1400">
              <a:solidFill>
                <a:schemeClr val="bg1"/>
              </a:solidFill>
            </a:endParaRPr>
          </a:p>
        </p:txBody>
      </p:sp>
      <p:pic>
        <p:nvPicPr>
          <p:cNvPr id="16" name="Grafik 15">
            <a:extLst>
              <a:ext uri="{FF2B5EF4-FFF2-40B4-BE49-F238E27FC236}">
                <a16:creationId xmlns:a16="http://schemas.microsoft.com/office/drawing/2014/main" id="{DB13D8E6-2D78-BAA9-64E9-A99642205642}"/>
              </a:ext>
            </a:extLst>
          </p:cNvPr>
          <p:cNvPicPr>
            <a:picLocks noChangeAspect="1"/>
          </p:cNvPicPr>
          <p:nvPr/>
        </p:nvPicPr>
        <p:blipFill>
          <a:blip r:embed="rId8"/>
          <a:stretch>
            <a:fillRect/>
          </a:stretch>
        </p:blipFill>
        <p:spPr>
          <a:xfrm>
            <a:off x="1770199" y="2799586"/>
            <a:ext cx="2726438" cy="1258828"/>
          </a:xfrm>
          <a:prstGeom prst="rect">
            <a:avLst/>
          </a:prstGeom>
        </p:spPr>
      </p:pic>
      <p:pic>
        <p:nvPicPr>
          <p:cNvPr id="1026" name="Picture 2">
            <a:extLst>
              <a:ext uri="{FF2B5EF4-FFF2-40B4-BE49-F238E27FC236}">
                <a16:creationId xmlns:a16="http://schemas.microsoft.com/office/drawing/2014/main" id="{41132DDE-94BA-71D4-B59C-F34ED946047C}"/>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t="5634" b="11429"/>
          <a:stretch/>
        </p:blipFill>
        <p:spPr bwMode="auto">
          <a:xfrm>
            <a:off x="1778705" y="4381887"/>
            <a:ext cx="2719730" cy="1503392"/>
          </a:xfrm>
          <a:prstGeom prst="rect">
            <a:avLst/>
          </a:prstGeom>
          <a:noFill/>
          <a:extLst>
            <a:ext uri="{909E8E84-426E-40DD-AFC4-6F175D3DCCD1}">
              <a14:hiddenFill xmlns:a14="http://schemas.microsoft.com/office/drawing/2010/main">
                <a:solidFill>
                  <a:srgbClr val="FFFFFF"/>
                </a:solidFill>
              </a14:hiddenFill>
            </a:ext>
          </a:extLst>
        </p:spPr>
      </p:pic>
      <p:pic>
        <p:nvPicPr>
          <p:cNvPr id="18" name="Grafik 17">
            <a:extLst>
              <a:ext uri="{FF2B5EF4-FFF2-40B4-BE49-F238E27FC236}">
                <a16:creationId xmlns:a16="http://schemas.microsoft.com/office/drawing/2014/main" id="{929308B5-1F12-5B09-D011-26348DEE6F71}"/>
              </a:ext>
            </a:extLst>
          </p:cNvPr>
          <p:cNvPicPr>
            <a:picLocks noChangeAspect="1"/>
          </p:cNvPicPr>
          <p:nvPr/>
        </p:nvPicPr>
        <p:blipFill>
          <a:blip r:embed="rId10"/>
          <a:stretch>
            <a:fillRect/>
          </a:stretch>
        </p:blipFill>
        <p:spPr>
          <a:xfrm>
            <a:off x="5967109" y="4450333"/>
            <a:ext cx="2719731" cy="1366499"/>
          </a:xfrm>
          <a:prstGeom prst="rect">
            <a:avLst/>
          </a:prstGeom>
        </p:spPr>
      </p:pic>
      <p:pic>
        <p:nvPicPr>
          <p:cNvPr id="4" name="Grafik 3" descr="Nachhaltigkeit beim Bauen hat viele Dimensionen">
            <a:extLst>
              <a:ext uri="{FF2B5EF4-FFF2-40B4-BE49-F238E27FC236}">
                <a16:creationId xmlns:a16="http://schemas.microsoft.com/office/drawing/2014/main" id="{589A9294-2A22-E183-C895-D871ED33C80F}"/>
              </a:ext>
            </a:extLst>
          </p:cNvPr>
          <p:cNvPicPr>
            <a:picLocks noChangeAspect="1"/>
          </p:cNvPicPr>
          <p:nvPr/>
        </p:nvPicPr>
        <p:blipFill>
          <a:blip r:embed="rId11"/>
          <a:srcRect l="22553" t="-1979" r="14971" b="-1899"/>
          <a:stretch>
            <a:fillRect/>
          </a:stretch>
        </p:blipFill>
        <p:spPr>
          <a:xfrm>
            <a:off x="5965178" y="2687212"/>
            <a:ext cx="2745764" cy="1585337"/>
          </a:xfrm>
          <a:prstGeom prst="rect">
            <a:avLst/>
          </a:prstGeom>
        </p:spPr>
      </p:pic>
    </p:spTree>
    <p:extLst>
      <p:ext uri="{BB962C8B-B14F-4D97-AF65-F5344CB8AC3E}">
        <p14:creationId xmlns:p14="http://schemas.microsoft.com/office/powerpoint/2010/main" val="23729501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1260049"/>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a:t>Ein </a:t>
            </a:r>
            <a:r>
              <a:rPr lang="de-DE" sz="3200" b="1"/>
              <a:t>Beruf mit Abwechslung</a:t>
            </a:r>
            <a:endParaRPr lang="de-DE" sz="3200" b="1">
              <a:solidFill>
                <a:schemeClr val="tx1">
                  <a:lumMod val="75000"/>
                  <a:lumOff val="25000"/>
                </a:schemeClr>
              </a:solidFill>
            </a:endParaRPr>
          </a:p>
        </p:txBody>
      </p:sp>
      <p:pic>
        <p:nvPicPr>
          <p:cNvPr id="5" name="Picture 2" descr="http://il5.picdn.net/shutterstock/videos/4433279/thumb/1.jpg?i10c=img.resize(height:160)"/>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773553" y="2714081"/>
            <a:ext cx="2719730" cy="153464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 name="Picture 4" descr="http://www.conradconsulting.co.uk/site_images/engineers-on-site.jpg"/>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1778922" y="4460214"/>
            <a:ext cx="2719730" cy="153492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9" name="Rechteck 8"/>
          <p:cNvSpPr/>
          <p:nvPr/>
        </p:nvSpPr>
        <p:spPr>
          <a:xfrm>
            <a:off x="349019" y="4413585"/>
            <a:ext cx="1429903" cy="1627901"/>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Bau- stelle</a:t>
            </a:r>
            <a:endParaRPr lang="en-CA" sz="2400"/>
          </a:p>
        </p:txBody>
      </p:sp>
      <p:sp>
        <p:nvSpPr>
          <p:cNvPr id="10" name="Rechteck 9"/>
          <p:cNvSpPr/>
          <p:nvPr/>
        </p:nvSpPr>
        <p:spPr>
          <a:xfrm>
            <a:off x="343650" y="2667452"/>
            <a:ext cx="1429903" cy="1627901"/>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Büro Planung</a:t>
            </a:r>
            <a:endParaRPr lang="en-CA" sz="2400"/>
          </a:p>
        </p:txBody>
      </p:sp>
      <p:grpSp>
        <p:nvGrpSpPr>
          <p:cNvPr id="14" name="Gruppieren 13"/>
          <p:cNvGrpSpPr/>
          <p:nvPr/>
        </p:nvGrpSpPr>
        <p:grpSpPr>
          <a:xfrm>
            <a:off x="6516216" y="188640"/>
            <a:ext cx="2376264" cy="576064"/>
            <a:chOff x="6516216" y="260648"/>
            <a:chExt cx="2376264" cy="576064"/>
          </a:xfrm>
        </p:grpSpPr>
        <p:sp>
          <p:nvSpPr>
            <p:cNvPr id="15" name="Rechteck 14"/>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6" name="Grafik 15"/>
            <p:cNvPicPr>
              <a:picLocks noChangeAspect="1"/>
            </p:cNvPicPr>
            <p:nvPr/>
          </p:nvPicPr>
          <p:blipFill>
            <a:blip r:embed="rId5"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7" name="Rechteck 16"/>
          <p:cNvSpPr/>
          <p:nvPr/>
        </p:nvSpPr>
        <p:spPr>
          <a:xfrm>
            <a:off x="2420612" y="431362"/>
            <a:ext cx="4302780" cy="338554"/>
          </a:xfrm>
          <a:prstGeom prst="rect">
            <a:avLst/>
          </a:prstGeom>
        </p:spPr>
        <p:txBody>
          <a:bodyPr wrap="none" lIns="91440" tIns="45720" rIns="91440" bIns="45720" anchor="t">
            <a:spAutoFit/>
          </a:bodyPr>
          <a:lstStyle/>
          <a:p>
            <a:pPr algn="ctr"/>
            <a:r>
              <a:rPr lang="de-DE" sz="800">
                <a:solidFill>
                  <a:schemeClr val="tx1">
                    <a:lumMod val="50000"/>
                    <a:lumOff val="50000"/>
                  </a:schemeClr>
                </a:solidFill>
              </a:rPr>
              <a:t>Bilder: pixabay.de </a:t>
            </a:r>
            <a:endParaRPr lang="de-DE" sz="800">
              <a:solidFill>
                <a:schemeClr val="tx1">
                  <a:lumMod val="50000"/>
                  <a:lumOff val="50000"/>
                </a:schemeClr>
              </a:solidFill>
              <a:ea typeface="+mn-lt"/>
              <a:cs typeface="+mn-lt"/>
            </a:endParaRPr>
          </a:p>
          <a:p>
            <a:pPr algn="ctr"/>
            <a:r>
              <a:rPr lang="de-DE" sz="800">
                <a:solidFill>
                  <a:schemeClr val="tx1">
                    <a:lumMod val="50000"/>
                    <a:lumOff val="50000"/>
                  </a:schemeClr>
                </a:solidFill>
                <a:ea typeface="+mn-lt"/>
                <a:cs typeface="+mn-lt"/>
                <a:hlinkClick r:id="rId6"/>
              </a:rPr>
              <a:t>https://www.facebook.com/permalink.php/?story_fbid=841197001504597&amp;id=100068429133222</a:t>
            </a:r>
            <a:endParaRPr lang="de-DE" sz="800">
              <a:solidFill>
                <a:schemeClr val="tx1">
                  <a:lumMod val="50000"/>
                  <a:lumOff val="50000"/>
                </a:schemeClr>
              </a:solidFill>
              <a:ea typeface="Calibri"/>
              <a:cs typeface="Calibri"/>
              <a:hlinkClick r:id="rId6"/>
            </a:endParaRPr>
          </a:p>
        </p:txBody>
      </p:sp>
      <p:sp>
        <p:nvSpPr>
          <p:cNvPr id="3" name="Rechteck 2">
            <a:extLst>
              <a:ext uri="{FF2B5EF4-FFF2-40B4-BE49-F238E27FC236}">
                <a16:creationId xmlns:a16="http://schemas.microsoft.com/office/drawing/2014/main" id="{6EE705A6-8C78-7F32-3CDF-E12668ED715A}"/>
              </a:ext>
            </a:extLst>
          </p:cNvPr>
          <p:cNvSpPr/>
          <p:nvPr/>
        </p:nvSpPr>
        <p:spPr>
          <a:xfrm>
            <a:off x="4734851" y="3481469"/>
            <a:ext cx="1429903" cy="1627901"/>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de-DE" sz="2400"/>
              <a:t>Team-arbeit</a:t>
            </a:r>
            <a:endParaRPr lang="de-DE" sz="2400">
              <a:ea typeface="Calibri"/>
              <a:cs typeface="Calibri"/>
            </a:endParaRPr>
          </a:p>
        </p:txBody>
      </p:sp>
      <p:pic>
        <p:nvPicPr>
          <p:cNvPr id="8" name="Grafik 7" descr="Ist möglicherweise ein Bild von 3 Personen und Text">
            <a:extLst>
              <a:ext uri="{FF2B5EF4-FFF2-40B4-BE49-F238E27FC236}">
                <a16:creationId xmlns:a16="http://schemas.microsoft.com/office/drawing/2014/main" id="{58FD5756-CA78-FAD4-9FF9-41437D46F5C7}"/>
              </a:ext>
            </a:extLst>
          </p:cNvPr>
          <p:cNvPicPr>
            <a:picLocks noChangeAspect="1"/>
          </p:cNvPicPr>
          <p:nvPr/>
        </p:nvPicPr>
        <p:blipFill>
          <a:blip r:embed="rId7"/>
          <a:stretch>
            <a:fillRect/>
          </a:stretch>
        </p:blipFill>
        <p:spPr>
          <a:xfrm>
            <a:off x="6166856" y="2974662"/>
            <a:ext cx="2614608" cy="2641729"/>
          </a:xfrm>
          <a:prstGeom prst="rect">
            <a:avLst/>
          </a:prstGeom>
        </p:spPr>
      </p:pic>
    </p:spTree>
    <p:extLst>
      <p:ext uri="{BB962C8B-B14F-4D97-AF65-F5344CB8AC3E}">
        <p14:creationId xmlns:p14="http://schemas.microsoft.com/office/powerpoint/2010/main" val="4182620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1268760"/>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b="1"/>
              <a:t>Kreativität</a:t>
            </a:r>
            <a:r>
              <a:rPr lang="de-DE" sz="3200"/>
              <a:t> am Bau </a:t>
            </a:r>
            <a:endParaRPr lang="de-DE" sz="3200">
              <a:solidFill>
                <a:schemeClr val="tx1">
                  <a:lumMod val="75000"/>
                  <a:lumOff val="25000"/>
                </a:schemeClr>
              </a:solidFill>
            </a:endParaRPr>
          </a:p>
        </p:txBody>
      </p:sp>
      <p:pic>
        <p:nvPicPr>
          <p:cNvPr id="7" name="Grafik 6"/>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25160" y="2525766"/>
            <a:ext cx="4018107" cy="2677922"/>
          </a:xfrm>
          <a:prstGeom prst="rect">
            <a:avLst/>
          </a:prstGeom>
          <a:effectLst>
            <a:outerShdw blurRad="50800" dist="38100" dir="2700000" algn="tl" rotWithShape="0">
              <a:prstClr val="black">
                <a:alpha val="40000"/>
              </a:prstClr>
            </a:outerShdw>
          </a:effectLst>
        </p:spPr>
      </p:pic>
      <p:sp>
        <p:nvSpPr>
          <p:cNvPr id="8" name="Rechteck 7"/>
          <p:cNvSpPr/>
          <p:nvPr/>
        </p:nvSpPr>
        <p:spPr>
          <a:xfrm>
            <a:off x="467544" y="5203688"/>
            <a:ext cx="4133339" cy="673584"/>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Unikate statt Serienproduktion</a:t>
            </a:r>
            <a:endParaRPr lang="en-CA" sz="2400"/>
          </a:p>
        </p:txBody>
      </p:sp>
      <p:sp>
        <p:nvSpPr>
          <p:cNvPr id="9" name="Rechteck 8"/>
          <p:cNvSpPr/>
          <p:nvPr/>
        </p:nvSpPr>
        <p:spPr>
          <a:xfrm>
            <a:off x="4684157" y="5203688"/>
            <a:ext cx="4133339" cy="673584"/>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Jede Baustelle ist einzigartig</a:t>
            </a:r>
            <a:endParaRPr lang="en-CA" sz="2400"/>
          </a:p>
        </p:txBody>
      </p:sp>
      <p:sp>
        <p:nvSpPr>
          <p:cNvPr id="10" name="Rechteck 9"/>
          <p:cNvSpPr/>
          <p:nvPr/>
        </p:nvSpPr>
        <p:spPr>
          <a:xfrm>
            <a:off x="1712186" y="1876762"/>
            <a:ext cx="6749086" cy="400110"/>
          </a:xfrm>
          <a:prstGeom prst="rect">
            <a:avLst/>
          </a:prstGeom>
        </p:spPr>
        <p:txBody>
          <a:bodyPr wrap="square">
            <a:spAutoFit/>
          </a:bodyPr>
          <a:lstStyle/>
          <a:p>
            <a:r>
              <a:rPr lang="de-DE" sz="2000">
                <a:sym typeface="Wingdings" panose="05000000000000000000" pitchFamily="2" charset="2"/>
              </a:rPr>
              <a:t>Komplexe Problemstellungen erfordern kreative Lösungen!</a:t>
            </a:r>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4" name="Rechteck 13"/>
          <p:cNvSpPr/>
          <p:nvPr/>
        </p:nvSpPr>
        <p:spPr>
          <a:xfrm>
            <a:off x="4067700" y="431362"/>
            <a:ext cx="1008609" cy="215444"/>
          </a:xfrm>
          <a:prstGeom prst="rect">
            <a:avLst/>
          </a:prstGeom>
        </p:spPr>
        <p:txBody>
          <a:bodyPr wrap="none">
            <a:spAutoFit/>
          </a:bodyPr>
          <a:lstStyle/>
          <a:p>
            <a:pPr algn="ctr"/>
            <a:r>
              <a:rPr lang="de-DE" sz="800">
                <a:solidFill>
                  <a:schemeClr val="tx1">
                    <a:lumMod val="50000"/>
                    <a:lumOff val="50000"/>
                  </a:schemeClr>
                </a:solidFill>
              </a:rPr>
              <a:t>Bilder: pixabay.com</a:t>
            </a:r>
          </a:p>
        </p:txBody>
      </p:sp>
      <p:pic>
        <p:nvPicPr>
          <p:cNvPr id="3" name="Grafik 2">
            <a:extLst>
              <a:ext uri="{FF2B5EF4-FFF2-40B4-BE49-F238E27FC236}">
                <a16:creationId xmlns:a16="http://schemas.microsoft.com/office/drawing/2014/main" id="{36292D79-2208-4D43-9BEB-BBD5AEED8677}"/>
              </a:ext>
            </a:extLst>
          </p:cNvPr>
          <p:cNvPicPr>
            <a:picLocks noChangeAspect="1"/>
          </p:cNvPicPr>
          <p:nvPr/>
        </p:nvPicPr>
        <p:blipFill rotWithShape="1">
          <a:blip r:embed="rId5">
            <a:extLst>
              <a:ext uri="{28A0092B-C50C-407E-A947-70E740481C1C}">
                <a14:useLocalDpi xmlns:a14="http://schemas.microsoft.com/office/drawing/2010/main" val="0"/>
              </a:ext>
            </a:extLst>
          </a:blip>
          <a:srcRect l="1874" r="14045"/>
          <a:stretch/>
        </p:blipFill>
        <p:spPr>
          <a:xfrm>
            <a:off x="4754054" y="2525766"/>
            <a:ext cx="3993543" cy="2686489"/>
          </a:xfrm>
          <a:prstGeom prst="rect">
            <a:avLst/>
          </a:prstGeom>
        </p:spPr>
      </p:pic>
    </p:spTree>
    <p:extLst>
      <p:ext uri="{BB962C8B-B14F-4D97-AF65-F5344CB8AC3E}">
        <p14:creationId xmlns:p14="http://schemas.microsoft.com/office/powerpoint/2010/main" val="6038980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hteck 36"/>
          <p:cNvSpPr/>
          <p:nvPr/>
        </p:nvSpPr>
        <p:spPr>
          <a:xfrm>
            <a:off x="360472" y="1628800"/>
            <a:ext cx="8460000" cy="4860000"/>
          </a:xfrm>
          <a:prstGeom prst="rect">
            <a:avLst/>
          </a:prstGeom>
          <a:solidFill>
            <a:schemeClr val="bg1">
              <a:lumMod val="8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600" i="1">
              <a:solidFill>
                <a:schemeClr val="tx1"/>
              </a:solidFill>
            </a:endParaRPr>
          </a:p>
        </p:txBody>
      </p:sp>
      <p:sp>
        <p:nvSpPr>
          <p:cNvPr id="4" name="Titelplatzhalter 1"/>
          <p:cNvSpPr txBox="1">
            <a:spLocks/>
          </p:cNvSpPr>
          <p:nvPr/>
        </p:nvSpPr>
        <p:spPr>
          <a:xfrm>
            <a:off x="662880" y="1044025"/>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2400" b="1" dirty="0"/>
              <a:t>Fragen zu </a:t>
            </a:r>
            <a:r>
              <a:rPr lang="de-DE" sz="3200" b="1" i="1" dirty="0">
                <a:solidFill>
                  <a:schemeClr val="bg2">
                    <a:lumMod val="50000"/>
                  </a:schemeClr>
                </a:solidFill>
              </a:rPr>
              <a:t>Studium</a:t>
            </a:r>
            <a:r>
              <a:rPr lang="de-DE" sz="3200" b="1" i="1" dirty="0"/>
              <a:t> &amp; </a:t>
            </a:r>
            <a:r>
              <a:rPr lang="de-DE" sz="3200" b="1" i="1" dirty="0">
                <a:solidFill>
                  <a:schemeClr val="tx2">
                    <a:lumMod val="60000"/>
                    <a:lumOff val="40000"/>
                  </a:schemeClr>
                </a:solidFill>
              </a:rPr>
              <a:t>Beruf</a:t>
            </a:r>
            <a:r>
              <a:rPr lang="de-DE" sz="3200" b="1" i="1" dirty="0">
                <a:solidFill>
                  <a:schemeClr val="accent4">
                    <a:lumMod val="60000"/>
                    <a:lumOff val="40000"/>
                  </a:schemeClr>
                </a:solidFill>
              </a:rPr>
              <a:t> </a:t>
            </a:r>
            <a:r>
              <a:rPr lang="de-DE" sz="2400" b="1" dirty="0"/>
              <a:t>des Bau- / Umweltingenieurs</a:t>
            </a:r>
            <a:endParaRPr lang="de-DE" sz="3200" b="1" dirty="0"/>
          </a:p>
        </p:txBody>
      </p:sp>
      <p:sp>
        <p:nvSpPr>
          <p:cNvPr id="26" name="Textfeld 25"/>
          <p:cNvSpPr txBox="1"/>
          <p:nvPr/>
        </p:nvSpPr>
        <p:spPr>
          <a:xfrm>
            <a:off x="8820472" y="-765282"/>
            <a:ext cx="301686" cy="369332"/>
          </a:xfrm>
          <a:prstGeom prst="rect">
            <a:avLst/>
          </a:prstGeom>
          <a:noFill/>
        </p:spPr>
        <p:txBody>
          <a:bodyPr wrap="none" rtlCol="0">
            <a:spAutoFit/>
          </a:bodyPr>
          <a:lstStyle/>
          <a:p>
            <a:r>
              <a:rPr lang="de-DE"/>
              <a:t>1</a:t>
            </a:r>
          </a:p>
        </p:txBody>
      </p:sp>
      <p:grpSp>
        <p:nvGrpSpPr>
          <p:cNvPr id="19" name="Gruppieren 18"/>
          <p:cNvGrpSpPr/>
          <p:nvPr/>
        </p:nvGrpSpPr>
        <p:grpSpPr>
          <a:xfrm>
            <a:off x="6516216" y="188640"/>
            <a:ext cx="2376264" cy="576064"/>
            <a:chOff x="6516216" y="260648"/>
            <a:chExt cx="2376264" cy="576064"/>
          </a:xfrm>
        </p:grpSpPr>
        <p:sp>
          <p:nvSpPr>
            <p:cNvPr id="20" name="Rechteck 1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schemeClr val="tx1"/>
                </a:solidFill>
              </a:endParaRPr>
            </a:p>
          </p:txBody>
        </p:sp>
        <p:pic>
          <p:nvPicPr>
            <p:cNvPr id="21" name="Grafik 2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1" name="Rechteck 10">
            <a:hlinkClick r:id="rId4" action="ppaction://hlinksldjump"/>
          </p:cNvPr>
          <p:cNvSpPr/>
          <p:nvPr/>
        </p:nvSpPr>
        <p:spPr>
          <a:xfrm>
            <a:off x="5364088" y="4922810"/>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i="1">
                <a:solidFill>
                  <a:schemeClr val="tx2">
                    <a:lumMod val="60000"/>
                    <a:lumOff val="40000"/>
                  </a:schemeClr>
                </a:solidFill>
              </a:rPr>
              <a:t>Was ist der Unterschied zwischen </a:t>
            </a:r>
            <a:r>
              <a:rPr lang="de-DE" i="1">
                <a:solidFill>
                  <a:schemeClr val="tx2">
                    <a:lumMod val="60000"/>
                    <a:lumOff val="40000"/>
                  </a:schemeClr>
                </a:solidFill>
              </a:rPr>
              <a:t>Bauingenieur </a:t>
            </a:r>
            <a:r>
              <a:rPr lang="de-DE" sz="1600" i="1">
                <a:solidFill>
                  <a:schemeClr val="tx2">
                    <a:lumMod val="60000"/>
                    <a:lumOff val="40000"/>
                  </a:schemeClr>
                </a:solidFill>
              </a:rPr>
              <a:t>und Architekt</a:t>
            </a:r>
            <a:r>
              <a:rPr lang="de-DE" sz="1200" i="1">
                <a:solidFill>
                  <a:schemeClr val="tx2">
                    <a:lumMod val="60000"/>
                    <a:lumOff val="40000"/>
                  </a:schemeClr>
                </a:solidFill>
              </a:rPr>
              <a:t>?</a:t>
            </a:r>
            <a:endParaRPr lang="en-CA" sz="1200" i="1">
              <a:solidFill>
                <a:schemeClr val="tx2">
                  <a:lumMod val="60000"/>
                  <a:lumOff val="40000"/>
                </a:schemeClr>
              </a:solidFill>
            </a:endParaRPr>
          </a:p>
        </p:txBody>
      </p:sp>
      <p:sp>
        <p:nvSpPr>
          <p:cNvPr id="12" name="Rechteck 11">
            <a:hlinkClick r:id="rId5" action="ppaction://hlinksldjump"/>
          </p:cNvPr>
          <p:cNvSpPr/>
          <p:nvPr/>
        </p:nvSpPr>
        <p:spPr>
          <a:xfrm>
            <a:off x="497108" y="4077072"/>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bg2">
                    <a:lumMod val="50000"/>
                  </a:schemeClr>
                </a:solidFill>
                <a:latin typeface="Times New Roman" panose="02020603050405020304" pitchFamily="18" charset="0"/>
                <a:cs typeface="Times New Roman" panose="02020603050405020304" pitchFamily="18" charset="0"/>
              </a:rPr>
              <a:t>Wieso </a:t>
            </a:r>
            <a:r>
              <a:rPr lang="de-DE" sz="2000" i="1">
                <a:solidFill>
                  <a:schemeClr val="bg2">
                    <a:lumMod val="50000"/>
                  </a:schemeClr>
                </a:solidFill>
                <a:latin typeface="Times New Roman" panose="02020603050405020304" pitchFamily="18" charset="0"/>
                <a:cs typeface="Times New Roman" panose="02020603050405020304" pitchFamily="18" charset="0"/>
              </a:rPr>
              <a:t>brechen</a:t>
            </a:r>
            <a:r>
              <a:rPr lang="de-DE" sz="1400" i="1">
                <a:solidFill>
                  <a:schemeClr val="bg2">
                    <a:lumMod val="50000"/>
                  </a:schemeClr>
                </a:solidFill>
                <a:latin typeface="Times New Roman" panose="02020603050405020304" pitchFamily="18" charset="0"/>
                <a:cs typeface="Times New Roman" panose="02020603050405020304" pitchFamily="18" charset="0"/>
              </a:rPr>
              <a:t> so viele das Studium </a:t>
            </a:r>
            <a:r>
              <a:rPr lang="de-DE" sz="2000" i="1">
                <a:solidFill>
                  <a:schemeClr val="bg2">
                    <a:lumMod val="50000"/>
                  </a:schemeClr>
                </a:solidFill>
                <a:latin typeface="Times New Roman" panose="02020603050405020304" pitchFamily="18" charset="0"/>
                <a:cs typeface="Times New Roman" panose="02020603050405020304" pitchFamily="18" charset="0"/>
              </a:rPr>
              <a:t>ab</a:t>
            </a:r>
            <a:r>
              <a:rPr lang="de-DE" sz="1400" i="1">
                <a:solidFill>
                  <a:schemeClr val="bg2">
                    <a:lumMod val="50000"/>
                  </a:schemeClr>
                </a:solidFill>
                <a:latin typeface="Times New Roman" panose="02020603050405020304" pitchFamily="18" charset="0"/>
                <a:cs typeface="Times New Roman" panose="02020603050405020304" pitchFamily="18" charset="0"/>
              </a:rPr>
              <a:t>?</a:t>
            </a:r>
            <a:endParaRPr lang="en-CA" sz="1400" i="1">
              <a:solidFill>
                <a:schemeClr val="bg2">
                  <a:lumMod val="50000"/>
                </a:schemeClr>
              </a:solidFill>
              <a:latin typeface="Times New Roman" panose="02020603050405020304" pitchFamily="18" charset="0"/>
              <a:cs typeface="Times New Roman" panose="02020603050405020304" pitchFamily="18" charset="0"/>
            </a:endParaRPr>
          </a:p>
        </p:txBody>
      </p:sp>
      <p:sp>
        <p:nvSpPr>
          <p:cNvPr id="15" name="Rechteck 14">
            <a:hlinkClick r:id="rId6" action="ppaction://hlinksldjump"/>
          </p:cNvPr>
          <p:cNvSpPr/>
          <p:nvPr/>
        </p:nvSpPr>
        <p:spPr>
          <a:xfrm>
            <a:off x="482836" y="1772816"/>
            <a:ext cx="1620000" cy="108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bg2">
                    <a:lumMod val="50000"/>
                  </a:schemeClr>
                </a:solidFill>
              </a:rPr>
              <a:t>Macht das Studium </a:t>
            </a:r>
            <a:r>
              <a:rPr lang="de-DE" sz="2000" i="1">
                <a:solidFill>
                  <a:schemeClr val="bg2">
                    <a:lumMod val="50000"/>
                  </a:schemeClr>
                </a:solidFill>
              </a:rPr>
              <a:t>Spaß</a:t>
            </a:r>
            <a:r>
              <a:rPr lang="de-DE" sz="1400" i="1">
                <a:solidFill>
                  <a:schemeClr val="bg2">
                    <a:lumMod val="50000"/>
                  </a:schemeClr>
                </a:solidFill>
              </a:rPr>
              <a:t>?</a:t>
            </a:r>
            <a:endParaRPr lang="en-CA" sz="1400" i="1">
              <a:solidFill>
                <a:schemeClr val="bg2">
                  <a:lumMod val="50000"/>
                </a:schemeClr>
              </a:solidFill>
            </a:endParaRPr>
          </a:p>
        </p:txBody>
      </p:sp>
      <p:sp>
        <p:nvSpPr>
          <p:cNvPr id="16" name="Rechteck 15">
            <a:hlinkClick r:id="rId7" action="ppaction://hlinksldjump"/>
          </p:cNvPr>
          <p:cNvSpPr/>
          <p:nvPr/>
        </p:nvSpPr>
        <p:spPr>
          <a:xfrm>
            <a:off x="2113373" y="2457032"/>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bg2">
                    <a:lumMod val="50000"/>
                  </a:schemeClr>
                </a:solidFill>
              </a:rPr>
              <a:t>Kann man neben dem Studium auch </a:t>
            </a:r>
            <a:r>
              <a:rPr lang="de-DE" sz="2400" i="1">
                <a:solidFill>
                  <a:schemeClr val="bg2">
                    <a:lumMod val="50000"/>
                  </a:schemeClr>
                </a:solidFill>
              </a:rPr>
              <a:t>Geld verdienen</a:t>
            </a:r>
            <a:r>
              <a:rPr lang="de-DE" sz="2000" i="1">
                <a:solidFill>
                  <a:schemeClr val="bg2">
                    <a:lumMod val="50000"/>
                  </a:schemeClr>
                </a:solidFill>
              </a:rPr>
              <a:t>?</a:t>
            </a:r>
            <a:endParaRPr lang="en-CA" sz="1400" i="1">
              <a:solidFill>
                <a:schemeClr val="bg2">
                  <a:lumMod val="50000"/>
                </a:schemeClr>
              </a:solidFill>
            </a:endParaRPr>
          </a:p>
        </p:txBody>
      </p:sp>
      <p:sp>
        <p:nvSpPr>
          <p:cNvPr id="17" name="Rechteck 16">
            <a:hlinkClick r:id="rId8" action="ppaction://hlinksldjump"/>
          </p:cNvPr>
          <p:cNvSpPr/>
          <p:nvPr/>
        </p:nvSpPr>
        <p:spPr>
          <a:xfrm>
            <a:off x="479603" y="5301208"/>
            <a:ext cx="1620000" cy="108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bg2">
                    <a:lumMod val="50000"/>
                  </a:schemeClr>
                </a:solidFill>
                <a:latin typeface="Arial" panose="020B0604020202020204" pitchFamily="34" charset="0"/>
                <a:cs typeface="Arial" panose="020B0604020202020204" pitchFamily="34" charset="0"/>
              </a:rPr>
              <a:t>Bin ich wirklich </a:t>
            </a:r>
          </a:p>
          <a:p>
            <a:pPr algn="ctr"/>
            <a:r>
              <a:rPr lang="de-DE" sz="2000" i="1">
                <a:solidFill>
                  <a:schemeClr val="bg2">
                    <a:lumMod val="50000"/>
                  </a:schemeClr>
                </a:solidFill>
                <a:latin typeface="Arial" panose="020B0604020202020204" pitchFamily="34" charset="0"/>
                <a:cs typeface="Arial" panose="020B0604020202020204" pitchFamily="34" charset="0"/>
              </a:rPr>
              <a:t>gut genug?</a:t>
            </a:r>
            <a:endParaRPr lang="en-CA" sz="2000" i="1">
              <a:solidFill>
                <a:schemeClr val="bg2">
                  <a:lumMod val="50000"/>
                </a:schemeClr>
              </a:solidFill>
              <a:latin typeface="Arial" panose="020B0604020202020204" pitchFamily="34" charset="0"/>
              <a:cs typeface="Arial" panose="020B0604020202020204" pitchFamily="34" charset="0"/>
            </a:endParaRPr>
          </a:p>
        </p:txBody>
      </p:sp>
      <p:sp>
        <p:nvSpPr>
          <p:cNvPr id="18" name="Rechteck 17">
            <a:hlinkClick r:id="rId9" action="ppaction://hlinksldjump"/>
          </p:cNvPr>
          <p:cNvSpPr/>
          <p:nvPr/>
        </p:nvSpPr>
        <p:spPr>
          <a:xfrm>
            <a:off x="3771877" y="5343403"/>
            <a:ext cx="1620000" cy="108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bg2">
                    <a:lumMod val="50000"/>
                  </a:schemeClr>
                </a:solidFill>
              </a:rPr>
              <a:t>Nicht schon wieder </a:t>
            </a:r>
            <a:r>
              <a:rPr lang="de-DE" i="1">
                <a:solidFill>
                  <a:schemeClr val="bg2">
                    <a:lumMod val="50000"/>
                  </a:schemeClr>
                </a:solidFill>
              </a:rPr>
              <a:t>Mathe und Physik</a:t>
            </a:r>
            <a:r>
              <a:rPr lang="de-DE" sz="1400" i="1">
                <a:solidFill>
                  <a:schemeClr val="bg2">
                    <a:lumMod val="50000"/>
                  </a:schemeClr>
                </a:solidFill>
              </a:rPr>
              <a:t>?</a:t>
            </a:r>
            <a:endParaRPr lang="en-CA" sz="1400" i="1">
              <a:solidFill>
                <a:schemeClr val="bg2">
                  <a:lumMod val="50000"/>
                </a:schemeClr>
              </a:solidFill>
            </a:endParaRPr>
          </a:p>
        </p:txBody>
      </p:sp>
      <p:sp>
        <p:nvSpPr>
          <p:cNvPr id="22" name="Rechteck 21">
            <a:hlinkClick r:id="rId10" action="ppaction://hlinksldjump"/>
          </p:cNvPr>
          <p:cNvSpPr/>
          <p:nvPr/>
        </p:nvSpPr>
        <p:spPr>
          <a:xfrm>
            <a:off x="3733373" y="1772936"/>
            <a:ext cx="1620000" cy="108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i="1">
                <a:solidFill>
                  <a:schemeClr val="bg2">
                    <a:lumMod val="50000"/>
                  </a:schemeClr>
                </a:solidFill>
                <a:latin typeface="Arial" panose="020B0604020202020204" pitchFamily="34" charset="0"/>
                <a:cs typeface="Arial" panose="020B0604020202020204" pitchFamily="34" charset="0"/>
              </a:rPr>
              <a:t>Uni oder FH</a:t>
            </a:r>
            <a:r>
              <a:rPr lang="de-DE" sz="1400" i="1">
                <a:solidFill>
                  <a:schemeClr val="bg2">
                    <a:lumMod val="50000"/>
                  </a:schemeClr>
                </a:solidFill>
                <a:latin typeface="Arial" panose="020B0604020202020204" pitchFamily="34" charset="0"/>
                <a:cs typeface="Arial" panose="020B0604020202020204" pitchFamily="34" charset="0"/>
              </a:rPr>
              <a:t>, </a:t>
            </a:r>
            <a:r>
              <a:rPr lang="de-DE" sz="1200" i="1">
                <a:solidFill>
                  <a:schemeClr val="bg2">
                    <a:lumMod val="50000"/>
                  </a:schemeClr>
                </a:solidFill>
                <a:latin typeface="Arial" panose="020B0604020202020204" pitchFamily="34" charset="0"/>
                <a:cs typeface="Arial" panose="020B0604020202020204" pitchFamily="34" charset="0"/>
              </a:rPr>
              <a:t>was passt besser </a:t>
            </a:r>
          </a:p>
          <a:p>
            <a:pPr algn="ctr"/>
            <a:r>
              <a:rPr lang="de-DE" sz="1200" i="1">
                <a:solidFill>
                  <a:schemeClr val="bg2">
                    <a:lumMod val="50000"/>
                  </a:schemeClr>
                </a:solidFill>
                <a:latin typeface="Arial" panose="020B0604020202020204" pitchFamily="34" charset="0"/>
                <a:cs typeface="Arial" panose="020B0604020202020204" pitchFamily="34" charset="0"/>
              </a:rPr>
              <a:t>zu mir?</a:t>
            </a:r>
            <a:endParaRPr lang="en-CA" sz="1200" i="1">
              <a:solidFill>
                <a:schemeClr val="bg2">
                  <a:lumMod val="50000"/>
                </a:schemeClr>
              </a:solidFill>
              <a:latin typeface="Arial" panose="020B0604020202020204" pitchFamily="34" charset="0"/>
              <a:cs typeface="Arial" panose="020B0604020202020204" pitchFamily="34" charset="0"/>
            </a:endParaRPr>
          </a:p>
        </p:txBody>
      </p:sp>
      <p:sp>
        <p:nvSpPr>
          <p:cNvPr id="23" name="Rechteck 22">
            <a:hlinkClick r:id="rId11" action="ppaction://hlinksldjump"/>
          </p:cNvPr>
          <p:cNvSpPr/>
          <p:nvPr/>
        </p:nvSpPr>
        <p:spPr>
          <a:xfrm>
            <a:off x="3733373" y="2852936"/>
            <a:ext cx="1620000" cy="1260000"/>
          </a:xfrm>
          <a:prstGeom prst="rect">
            <a:avLst/>
          </a:prstGeom>
          <a:solidFill>
            <a:schemeClr val="bg1"/>
          </a:solidFill>
          <a:ln>
            <a:solidFill>
              <a:srgbClr val="00B0F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bg2">
                    <a:lumMod val="50000"/>
                  </a:schemeClr>
                </a:solidFill>
              </a:rPr>
              <a:t>Kann ich mir die </a:t>
            </a:r>
          </a:p>
          <a:p>
            <a:pPr algn="ctr"/>
            <a:r>
              <a:rPr lang="de-DE" i="1">
                <a:solidFill>
                  <a:schemeClr val="bg2">
                    <a:lumMod val="50000"/>
                  </a:schemeClr>
                </a:solidFill>
              </a:rPr>
              <a:t>Uni </a:t>
            </a:r>
            <a:r>
              <a:rPr lang="de-DE" sz="1400" i="1">
                <a:solidFill>
                  <a:schemeClr val="bg2">
                    <a:lumMod val="50000"/>
                  </a:schemeClr>
                </a:solidFill>
              </a:rPr>
              <a:t>einfach mal </a:t>
            </a:r>
            <a:r>
              <a:rPr lang="de-DE" sz="2000" i="1">
                <a:solidFill>
                  <a:schemeClr val="bg2">
                    <a:lumMod val="50000"/>
                  </a:schemeClr>
                </a:solidFill>
              </a:rPr>
              <a:t>anschauen</a:t>
            </a:r>
            <a:r>
              <a:rPr lang="de-DE" sz="1400" i="1">
                <a:solidFill>
                  <a:schemeClr val="bg2">
                    <a:lumMod val="50000"/>
                  </a:schemeClr>
                </a:solidFill>
              </a:rPr>
              <a:t>?</a:t>
            </a:r>
            <a:endParaRPr lang="en-CA" sz="1400" i="1">
              <a:solidFill>
                <a:schemeClr val="bg2">
                  <a:lumMod val="50000"/>
                </a:schemeClr>
              </a:solidFill>
            </a:endParaRPr>
          </a:p>
        </p:txBody>
      </p:sp>
      <p:sp>
        <p:nvSpPr>
          <p:cNvPr id="25" name="Rechteck 24">
            <a:hlinkClick r:id="rId12" action="ppaction://hlinksldjump"/>
          </p:cNvPr>
          <p:cNvSpPr/>
          <p:nvPr/>
        </p:nvSpPr>
        <p:spPr>
          <a:xfrm>
            <a:off x="491650" y="2852936"/>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bg2">
                    <a:lumMod val="50000"/>
                  </a:schemeClr>
                </a:solidFill>
                <a:latin typeface="Times New Roman" panose="02020603050405020304" pitchFamily="18" charset="0"/>
                <a:cs typeface="Times New Roman" panose="02020603050405020304" pitchFamily="18" charset="0"/>
              </a:rPr>
              <a:t>Bist du </a:t>
            </a:r>
            <a:r>
              <a:rPr lang="de-DE" sz="2800" i="1">
                <a:solidFill>
                  <a:schemeClr val="bg2">
                    <a:lumMod val="50000"/>
                  </a:schemeClr>
                </a:solidFill>
                <a:latin typeface="Times New Roman" panose="02020603050405020304" pitchFamily="18" charset="0"/>
                <a:cs typeface="Times New Roman" panose="02020603050405020304" pitchFamily="18" charset="0"/>
              </a:rPr>
              <a:t>glücklich</a:t>
            </a:r>
            <a:r>
              <a:rPr lang="de-DE" sz="1400" i="1">
                <a:solidFill>
                  <a:schemeClr val="bg2">
                    <a:lumMod val="50000"/>
                  </a:schemeClr>
                </a:solidFill>
                <a:latin typeface="Times New Roman" panose="02020603050405020304" pitchFamily="18" charset="0"/>
                <a:cs typeface="Times New Roman" panose="02020603050405020304" pitchFamily="18" charset="0"/>
              </a:rPr>
              <a:t> </a:t>
            </a:r>
          </a:p>
          <a:p>
            <a:pPr algn="ctr"/>
            <a:r>
              <a:rPr lang="de-DE" sz="1400" i="1">
                <a:solidFill>
                  <a:schemeClr val="bg2">
                    <a:lumMod val="50000"/>
                  </a:schemeClr>
                </a:solidFill>
                <a:latin typeface="Times New Roman" panose="02020603050405020304" pitchFamily="18" charset="0"/>
                <a:cs typeface="Times New Roman" panose="02020603050405020304" pitchFamily="18" charset="0"/>
              </a:rPr>
              <a:t>mit deinem Studium?</a:t>
            </a:r>
            <a:endParaRPr lang="en-CA" sz="1400" i="1">
              <a:solidFill>
                <a:schemeClr val="bg2">
                  <a:lumMod val="50000"/>
                </a:schemeClr>
              </a:solidFill>
              <a:latin typeface="Times New Roman" panose="02020603050405020304" pitchFamily="18" charset="0"/>
              <a:cs typeface="Times New Roman" panose="02020603050405020304" pitchFamily="18" charset="0"/>
            </a:endParaRPr>
          </a:p>
        </p:txBody>
      </p:sp>
      <p:sp>
        <p:nvSpPr>
          <p:cNvPr id="27" name="Rechteck 26">
            <a:hlinkClick r:id="rId13" action="ppaction://hlinksldjump"/>
          </p:cNvPr>
          <p:cNvSpPr/>
          <p:nvPr/>
        </p:nvSpPr>
        <p:spPr>
          <a:xfrm>
            <a:off x="3762038" y="4083403"/>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bg2">
                    <a:lumMod val="50000"/>
                  </a:schemeClr>
                </a:solidFill>
                <a:latin typeface="Times New Roman" panose="02020603050405020304" pitchFamily="18" charset="0"/>
                <a:cs typeface="Times New Roman" panose="02020603050405020304" pitchFamily="18" charset="0"/>
              </a:rPr>
              <a:t>Ich möchte unbedingt ins </a:t>
            </a:r>
            <a:r>
              <a:rPr lang="de-DE" sz="2000" i="1">
                <a:solidFill>
                  <a:schemeClr val="bg2">
                    <a:lumMod val="50000"/>
                  </a:schemeClr>
                </a:solidFill>
                <a:latin typeface="Times New Roman" panose="02020603050405020304" pitchFamily="18" charset="0"/>
                <a:cs typeface="Times New Roman" panose="02020603050405020304" pitchFamily="18" charset="0"/>
              </a:rPr>
              <a:t>Ausland</a:t>
            </a:r>
            <a:r>
              <a:rPr lang="de-DE" sz="1400" i="1">
                <a:solidFill>
                  <a:schemeClr val="bg2">
                    <a:lumMod val="50000"/>
                  </a:schemeClr>
                </a:solidFill>
                <a:latin typeface="Times New Roman" panose="02020603050405020304" pitchFamily="18" charset="0"/>
                <a:cs typeface="Times New Roman" panose="02020603050405020304" pitchFamily="18" charset="0"/>
              </a:rPr>
              <a:t>, geht das als Bauingenieur?</a:t>
            </a:r>
            <a:endParaRPr lang="en-CA" sz="1400" i="1">
              <a:solidFill>
                <a:schemeClr val="bg2">
                  <a:lumMod val="50000"/>
                </a:schemeClr>
              </a:solidFill>
              <a:latin typeface="Times New Roman" panose="02020603050405020304" pitchFamily="18" charset="0"/>
              <a:cs typeface="Times New Roman" panose="02020603050405020304" pitchFamily="18" charset="0"/>
            </a:endParaRPr>
          </a:p>
        </p:txBody>
      </p:sp>
      <p:sp>
        <p:nvSpPr>
          <p:cNvPr id="24" name="Rechteck 23">
            <a:hlinkClick r:id="rId14" action="ppaction://hlinksldjump"/>
          </p:cNvPr>
          <p:cNvSpPr/>
          <p:nvPr/>
        </p:nvSpPr>
        <p:spPr>
          <a:xfrm>
            <a:off x="2115405" y="4922810"/>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i="1">
                <a:solidFill>
                  <a:schemeClr val="bg2">
                    <a:lumMod val="50000"/>
                  </a:schemeClr>
                </a:solidFill>
                <a:latin typeface="Times New Roman" panose="02020603050405020304" pitchFamily="18" charset="0"/>
                <a:cs typeface="Times New Roman" panose="02020603050405020304" pitchFamily="18" charset="0"/>
              </a:rPr>
              <a:t>Wie ist das </a:t>
            </a:r>
          </a:p>
          <a:p>
            <a:pPr algn="ctr"/>
            <a:r>
              <a:rPr lang="de-DE" sz="2000" i="1">
                <a:solidFill>
                  <a:schemeClr val="bg2">
                    <a:lumMod val="50000"/>
                  </a:schemeClr>
                </a:solidFill>
                <a:latin typeface="Times New Roman" panose="02020603050405020304" pitchFamily="18" charset="0"/>
                <a:cs typeface="Times New Roman" panose="02020603050405020304" pitchFamily="18" charset="0"/>
              </a:rPr>
              <a:t>Studium aufgebaut?</a:t>
            </a:r>
            <a:endParaRPr lang="en-CA" sz="1400" i="1">
              <a:solidFill>
                <a:schemeClr val="bg2">
                  <a:lumMod val="50000"/>
                </a:schemeClr>
              </a:solidFill>
              <a:latin typeface="Times New Roman" panose="02020603050405020304" pitchFamily="18" charset="0"/>
              <a:cs typeface="Times New Roman" panose="02020603050405020304" pitchFamily="18" charset="0"/>
            </a:endParaRPr>
          </a:p>
        </p:txBody>
      </p:sp>
      <p:sp>
        <p:nvSpPr>
          <p:cNvPr id="40" name="Rechteck 39">
            <a:hlinkClick r:id="rId15" action="ppaction://hlinksldjump"/>
            <a:extLst>
              <a:ext uri="{FF2B5EF4-FFF2-40B4-BE49-F238E27FC236}">
                <a16:creationId xmlns:a16="http://schemas.microsoft.com/office/drawing/2014/main" id="{8A47D3CD-A30D-BD4F-9895-F3708723664B}"/>
              </a:ext>
            </a:extLst>
          </p:cNvPr>
          <p:cNvSpPr/>
          <p:nvPr/>
        </p:nvSpPr>
        <p:spPr>
          <a:xfrm>
            <a:off x="2102836" y="3713949"/>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i="1">
                <a:solidFill>
                  <a:schemeClr val="bg2">
                    <a:lumMod val="50000"/>
                  </a:schemeClr>
                </a:solidFill>
                <a:latin typeface="Arial" panose="020B0604020202020204" pitchFamily="34" charset="0"/>
                <a:cs typeface="Arial" panose="020B0604020202020204" pitchFamily="34" charset="0"/>
              </a:rPr>
              <a:t>Ich möchte mich jetzt </a:t>
            </a:r>
            <a:r>
              <a:rPr lang="de-DE" sz="2000" i="1">
                <a:solidFill>
                  <a:schemeClr val="bg2">
                    <a:lumMod val="50000"/>
                  </a:schemeClr>
                </a:solidFill>
                <a:latin typeface="Arial" panose="020B0604020202020204" pitchFamily="34" charset="0"/>
                <a:cs typeface="Arial" panose="020B0604020202020204" pitchFamily="34" charset="0"/>
              </a:rPr>
              <a:t>noch nicht festlegen!</a:t>
            </a:r>
            <a:endParaRPr lang="en-CA" sz="1200" i="1">
              <a:solidFill>
                <a:schemeClr val="bg2">
                  <a:lumMod val="50000"/>
                </a:schemeClr>
              </a:solidFill>
              <a:latin typeface="Arial" panose="020B0604020202020204" pitchFamily="34" charset="0"/>
              <a:cs typeface="Arial" panose="020B0604020202020204" pitchFamily="34" charset="0"/>
            </a:endParaRPr>
          </a:p>
        </p:txBody>
      </p:sp>
      <p:sp>
        <p:nvSpPr>
          <p:cNvPr id="42" name="Rechteck 41">
            <a:hlinkClick r:id="rId16" action="ppaction://hlinksldjump"/>
            <a:extLst>
              <a:ext uri="{FF2B5EF4-FFF2-40B4-BE49-F238E27FC236}">
                <a16:creationId xmlns:a16="http://schemas.microsoft.com/office/drawing/2014/main" id="{D2DB7B02-9738-AD4D-A253-5AE81ACA186B}"/>
              </a:ext>
            </a:extLst>
          </p:cNvPr>
          <p:cNvSpPr/>
          <p:nvPr/>
        </p:nvSpPr>
        <p:spPr>
          <a:xfrm>
            <a:off x="7000564" y="2996952"/>
            <a:ext cx="1620000" cy="108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tx2">
                    <a:lumMod val="60000"/>
                    <a:lumOff val="40000"/>
                  </a:schemeClr>
                </a:solidFill>
                <a:latin typeface="+mj-lt"/>
                <a:cs typeface="Times New Roman" panose="02020603050405020304" pitchFamily="18" charset="0"/>
              </a:rPr>
              <a:t>Ich möchte </a:t>
            </a:r>
          </a:p>
          <a:p>
            <a:pPr algn="ctr"/>
            <a:r>
              <a:rPr lang="de-DE" sz="1400" i="1">
                <a:solidFill>
                  <a:schemeClr val="tx2">
                    <a:lumMod val="60000"/>
                    <a:lumOff val="40000"/>
                  </a:schemeClr>
                </a:solidFill>
                <a:latin typeface="+mj-lt"/>
                <a:cs typeface="Times New Roman" panose="02020603050405020304" pitchFamily="18" charset="0"/>
              </a:rPr>
              <a:t>einen Beruf mit </a:t>
            </a:r>
            <a:r>
              <a:rPr lang="de-DE" i="1">
                <a:solidFill>
                  <a:schemeClr val="tx2">
                    <a:lumMod val="60000"/>
                    <a:lumOff val="40000"/>
                  </a:schemeClr>
                </a:solidFill>
                <a:latin typeface="+mj-lt"/>
                <a:cs typeface="Times New Roman" panose="02020603050405020304" pitchFamily="18" charset="0"/>
              </a:rPr>
              <a:t>Abwechslung!</a:t>
            </a:r>
            <a:endParaRPr lang="en-CA" sz="1400" i="1">
              <a:solidFill>
                <a:schemeClr val="tx2">
                  <a:lumMod val="60000"/>
                  <a:lumOff val="40000"/>
                </a:schemeClr>
              </a:solidFill>
              <a:latin typeface="+mj-lt"/>
              <a:cs typeface="Times New Roman" panose="02020603050405020304" pitchFamily="18" charset="0"/>
            </a:endParaRPr>
          </a:p>
        </p:txBody>
      </p:sp>
      <p:sp>
        <p:nvSpPr>
          <p:cNvPr id="43" name="Rechteck 42">
            <a:hlinkClick r:id="rId17" action="ppaction://hlinksldjump"/>
            <a:extLst>
              <a:ext uri="{FF2B5EF4-FFF2-40B4-BE49-F238E27FC236}">
                <a16:creationId xmlns:a16="http://schemas.microsoft.com/office/drawing/2014/main" id="{BF6F3FC2-5A83-414E-82F0-498E48B4F845}"/>
              </a:ext>
            </a:extLst>
          </p:cNvPr>
          <p:cNvSpPr/>
          <p:nvPr/>
        </p:nvSpPr>
        <p:spPr>
          <a:xfrm>
            <a:off x="5364088" y="2437917"/>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tx2">
                    <a:lumMod val="60000"/>
                    <a:lumOff val="40000"/>
                  </a:schemeClr>
                </a:solidFill>
                <a:latin typeface="Cambria" panose="02040503050406030204" pitchFamily="18" charset="0"/>
              </a:rPr>
              <a:t>Das machen </a:t>
            </a:r>
          </a:p>
          <a:p>
            <a:pPr algn="ctr"/>
            <a:r>
              <a:rPr lang="de-DE" sz="1400" i="1">
                <a:solidFill>
                  <a:schemeClr val="tx2">
                    <a:lumMod val="60000"/>
                    <a:lumOff val="40000"/>
                  </a:schemeClr>
                </a:solidFill>
                <a:latin typeface="Cambria" panose="02040503050406030204" pitchFamily="18" charset="0"/>
              </a:rPr>
              <a:t>doch sowieso </a:t>
            </a:r>
          </a:p>
          <a:p>
            <a:pPr algn="ctr"/>
            <a:r>
              <a:rPr lang="de-DE" sz="2000" i="1">
                <a:solidFill>
                  <a:schemeClr val="tx2">
                    <a:lumMod val="60000"/>
                    <a:lumOff val="40000"/>
                  </a:schemeClr>
                </a:solidFill>
                <a:latin typeface="Cambria" panose="02040503050406030204" pitchFamily="18" charset="0"/>
              </a:rPr>
              <a:t>nur Männer!</a:t>
            </a:r>
            <a:endParaRPr lang="en-CA" sz="1400" i="1">
              <a:solidFill>
                <a:schemeClr val="tx2">
                  <a:lumMod val="60000"/>
                  <a:lumOff val="40000"/>
                </a:schemeClr>
              </a:solidFill>
              <a:latin typeface="Cambria" panose="02040503050406030204" pitchFamily="18" charset="0"/>
            </a:endParaRPr>
          </a:p>
        </p:txBody>
      </p:sp>
      <p:sp>
        <p:nvSpPr>
          <p:cNvPr id="44" name="Rechteck 43">
            <a:hlinkClick r:id="rId18" action="ppaction://hlinksldjump"/>
            <a:extLst>
              <a:ext uri="{FF2B5EF4-FFF2-40B4-BE49-F238E27FC236}">
                <a16:creationId xmlns:a16="http://schemas.microsoft.com/office/drawing/2014/main" id="{2897483C-5038-9249-8A6A-C82A478BAC56}"/>
              </a:ext>
            </a:extLst>
          </p:cNvPr>
          <p:cNvSpPr/>
          <p:nvPr/>
        </p:nvSpPr>
        <p:spPr>
          <a:xfrm>
            <a:off x="5364088" y="3662690"/>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i="1">
                <a:solidFill>
                  <a:schemeClr val="tx2">
                    <a:lumMod val="60000"/>
                    <a:lumOff val="40000"/>
                  </a:schemeClr>
                </a:solidFill>
                <a:latin typeface="Times New Roman" panose="02020603050405020304" pitchFamily="18" charset="0"/>
                <a:cs typeface="Times New Roman" panose="02020603050405020304" pitchFamily="18" charset="0"/>
              </a:rPr>
              <a:t>Ich</a:t>
            </a:r>
            <a:r>
              <a:rPr lang="de-DE" sz="1400" i="1">
                <a:solidFill>
                  <a:schemeClr val="tx2">
                    <a:lumMod val="60000"/>
                    <a:lumOff val="40000"/>
                  </a:schemeClr>
                </a:solidFill>
                <a:latin typeface="Times New Roman" panose="02020603050405020304" pitchFamily="18" charset="0"/>
                <a:cs typeface="Times New Roman" panose="02020603050405020304" pitchFamily="18" charset="0"/>
              </a:rPr>
              <a:t> möchte</a:t>
            </a:r>
          </a:p>
          <a:p>
            <a:pPr algn="ctr"/>
            <a:r>
              <a:rPr lang="de-DE" sz="1400" i="1">
                <a:solidFill>
                  <a:schemeClr val="tx2">
                    <a:lumMod val="60000"/>
                    <a:lumOff val="40000"/>
                  </a:schemeClr>
                </a:solidFill>
                <a:latin typeface="Times New Roman" panose="02020603050405020304" pitchFamily="18" charset="0"/>
                <a:cs typeface="Times New Roman" panose="02020603050405020304" pitchFamily="18" charset="0"/>
              </a:rPr>
              <a:t>einmal </a:t>
            </a:r>
          </a:p>
          <a:p>
            <a:pPr algn="ctr"/>
            <a:r>
              <a:rPr lang="de-DE" sz="2000" i="1">
                <a:solidFill>
                  <a:schemeClr val="tx2">
                    <a:lumMod val="60000"/>
                    <a:lumOff val="40000"/>
                  </a:schemeClr>
                </a:solidFill>
                <a:latin typeface="Times New Roman" panose="02020603050405020304" pitchFamily="18" charset="0"/>
                <a:cs typeface="Times New Roman" panose="02020603050405020304" pitchFamily="18" charset="0"/>
              </a:rPr>
              <a:t>Manager</a:t>
            </a:r>
            <a:r>
              <a:rPr lang="de-DE" sz="1200" i="1">
                <a:solidFill>
                  <a:schemeClr val="tx2">
                    <a:lumMod val="60000"/>
                    <a:lumOff val="40000"/>
                  </a:schemeClr>
                </a:solidFill>
                <a:latin typeface="Times New Roman" panose="02020603050405020304" pitchFamily="18" charset="0"/>
                <a:cs typeface="Times New Roman" panose="02020603050405020304" pitchFamily="18" charset="0"/>
              </a:rPr>
              <a:t> </a:t>
            </a:r>
          </a:p>
          <a:p>
            <a:pPr algn="ctr"/>
            <a:r>
              <a:rPr lang="de-DE" sz="1400" i="1">
                <a:solidFill>
                  <a:schemeClr val="tx2">
                    <a:lumMod val="60000"/>
                    <a:lumOff val="40000"/>
                  </a:schemeClr>
                </a:solidFill>
                <a:latin typeface="Times New Roman" panose="02020603050405020304" pitchFamily="18" charset="0"/>
                <a:cs typeface="Times New Roman" panose="02020603050405020304" pitchFamily="18" charset="0"/>
              </a:rPr>
              <a:t>sein!</a:t>
            </a:r>
          </a:p>
        </p:txBody>
      </p:sp>
      <p:sp>
        <p:nvSpPr>
          <p:cNvPr id="45" name="Rechteck 44">
            <a:hlinkClick r:id="rId19" action="ppaction://hlinksldjump"/>
            <a:extLst>
              <a:ext uri="{FF2B5EF4-FFF2-40B4-BE49-F238E27FC236}">
                <a16:creationId xmlns:a16="http://schemas.microsoft.com/office/drawing/2014/main" id="{A3990BD9-B25A-084A-ABB3-45C27B53653D}"/>
              </a:ext>
            </a:extLst>
          </p:cNvPr>
          <p:cNvSpPr/>
          <p:nvPr/>
        </p:nvSpPr>
        <p:spPr>
          <a:xfrm>
            <a:off x="7010152" y="5311599"/>
            <a:ext cx="1620000" cy="108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i="1">
                <a:solidFill>
                  <a:schemeClr val="tx2">
                    <a:lumMod val="60000"/>
                    <a:lumOff val="40000"/>
                  </a:schemeClr>
                </a:solidFill>
                <a:latin typeface="Arial" panose="020B0604020202020204" pitchFamily="34" charset="0"/>
                <a:cs typeface="Arial" panose="020B0604020202020204" pitchFamily="34" charset="0"/>
              </a:rPr>
              <a:t>Ich möchte einmal </a:t>
            </a:r>
            <a:r>
              <a:rPr lang="de-DE" sz="2000" i="1">
                <a:solidFill>
                  <a:schemeClr val="tx2">
                    <a:lumMod val="60000"/>
                    <a:lumOff val="40000"/>
                  </a:schemeClr>
                </a:solidFill>
                <a:latin typeface="Arial" panose="020B0604020202020204" pitchFamily="34" charset="0"/>
                <a:cs typeface="Arial" panose="020B0604020202020204" pitchFamily="34" charset="0"/>
              </a:rPr>
              <a:t>gut</a:t>
            </a:r>
            <a:r>
              <a:rPr lang="de-DE" i="1">
                <a:solidFill>
                  <a:schemeClr val="tx2">
                    <a:lumMod val="60000"/>
                    <a:lumOff val="40000"/>
                  </a:schemeClr>
                </a:solidFill>
                <a:latin typeface="Arial" panose="020B0604020202020204" pitchFamily="34" charset="0"/>
                <a:cs typeface="Arial" panose="020B0604020202020204" pitchFamily="34" charset="0"/>
              </a:rPr>
              <a:t> </a:t>
            </a:r>
            <a:r>
              <a:rPr lang="de-DE" sz="2000" i="1">
                <a:solidFill>
                  <a:schemeClr val="tx2">
                    <a:lumMod val="60000"/>
                    <a:lumOff val="40000"/>
                  </a:schemeClr>
                </a:solidFill>
                <a:latin typeface="Arial" panose="020B0604020202020204" pitchFamily="34" charset="0"/>
                <a:cs typeface="Arial" panose="020B0604020202020204" pitchFamily="34" charset="0"/>
              </a:rPr>
              <a:t>verdienen</a:t>
            </a:r>
            <a:r>
              <a:rPr lang="de-DE" i="1">
                <a:solidFill>
                  <a:schemeClr val="tx2">
                    <a:lumMod val="60000"/>
                    <a:lumOff val="40000"/>
                  </a:schemeClr>
                </a:solidFill>
                <a:latin typeface="Arial" panose="020B0604020202020204" pitchFamily="34" charset="0"/>
                <a:cs typeface="Arial" panose="020B0604020202020204" pitchFamily="34" charset="0"/>
              </a:rPr>
              <a:t>!</a:t>
            </a:r>
            <a:endParaRPr lang="en-CA" sz="1200" i="1">
              <a:solidFill>
                <a:schemeClr val="tx2">
                  <a:lumMod val="60000"/>
                  <a:lumOff val="40000"/>
                </a:schemeClr>
              </a:solidFill>
              <a:latin typeface="Arial" panose="020B0604020202020204" pitchFamily="34" charset="0"/>
              <a:cs typeface="Arial" panose="020B0604020202020204" pitchFamily="34" charset="0"/>
            </a:endParaRPr>
          </a:p>
        </p:txBody>
      </p:sp>
      <p:sp>
        <p:nvSpPr>
          <p:cNvPr id="46" name="Rechteck 45">
            <a:hlinkClick r:id="rId20" action="ppaction://hlinksldjump"/>
            <a:extLst>
              <a:ext uri="{FF2B5EF4-FFF2-40B4-BE49-F238E27FC236}">
                <a16:creationId xmlns:a16="http://schemas.microsoft.com/office/drawing/2014/main" id="{1ECBD481-89E7-494A-8F3F-31C38EE7D592}"/>
              </a:ext>
            </a:extLst>
          </p:cNvPr>
          <p:cNvSpPr/>
          <p:nvPr/>
        </p:nvSpPr>
        <p:spPr>
          <a:xfrm>
            <a:off x="7000564" y="1772816"/>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tx2">
                    <a:lumMod val="60000"/>
                    <a:lumOff val="40000"/>
                  </a:schemeClr>
                </a:solidFill>
                <a:latin typeface="Cambria" panose="02040503050406030204" pitchFamily="18" charset="0"/>
                <a:cs typeface="Times New Roman" panose="02020603050405020304" pitchFamily="18" charset="0"/>
              </a:rPr>
              <a:t>Ich möchte einen </a:t>
            </a:r>
            <a:r>
              <a:rPr lang="de-DE" sz="2000" i="1">
                <a:solidFill>
                  <a:schemeClr val="tx2">
                    <a:lumMod val="60000"/>
                    <a:lumOff val="40000"/>
                  </a:schemeClr>
                </a:solidFill>
                <a:latin typeface="Cambria" panose="02040503050406030204" pitchFamily="18" charset="0"/>
                <a:cs typeface="Times New Roman" panose="02020603050405020304" pitchFamily="18" charset="0"/>
              </a:rPr>
              <a:t>hoch angesehenen </a:t>
            </a:r>
            <a:r>
              <a:rPr lang="de-DE" sz="1400" i="1">
                <a:solidFill>
                  <a:schemeClr val="tx2">
                    <a:lumMod val="60000"/>
                    <a:lumOff val="40000"/>
                  </a:schemeClr>
                </a:solidFill>
                <a:latin typeface="Cambria" panose="02040503050406030204" pitchFamily="18" charset="0"/>
                <a:cs typeface="Times New Roman" panose="02020603050405020304" pitchFamily="18" charset="0"/>
              </a:rPr>
              <a:t>Beruf ausüben!</a:t>
            </a:r>
            <a:endParaRPr lang="en-CA" sz="1400" i="1">
              <a:solidFill>
                <a:schemeClr val="tx2">
                  <a:lumMod val="60000"/>
                  <a:lumOff val="40000"/>
                </a:schemeClr>
              </a:solidFill>
              <a:latin typeface="Cambria" panose="02040503050406030204" pitchFamily="18" charset="0"/>
              <a:cs typeface="Times New Roman" panose="02020603050405020304" pitchFamily="18" charset="0"/>
            </a:endParaRPr>
          </a:p>
        </p:txBody>
      </p:sp>
      <p:sp>
        <p:nvSpPr>
          <p:cNvPr id="47" name="Rechteck 46">
            <a:hlinkClick r:id="rId21" action="ppaction://hlinksldjump"/>
            <a:extLst>
              <a:ext uri="{FF2B5EF4-FFF2-40B4-BE49-F238E27FC236}">
                <a16:creationId xmlns:a16="http://schemas.microsoft.com/office/drawing/2014/main" id="{67264CA8-0F52-A546-ABDE-E0DC0DE89FB6}"/>
              </a:ext>
            </a:extLst>
          </p:cNvPr>
          <p:cNvSpPr/>
          <p:nvPr/>
        </p:nvSpPr>
        <p:spPr>
          <a:xfrm>
            <a:off x="7010152" y="4077072"/>
            <a:ext cx="1620000" cy="1260000"/>
          </a:xfrm>
          <a:prstGeom prst="rect">
            <a:avLst/>
          </a:prstGeom>
          <a:solidFill>
            <a:schemeClr val="bg1"/>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i="1">
                <a:solidFill>
                  <a:schemeClr val="tx2">
                    <a:lumMod val="60000"/>
                    <a:lumOff val="40000"/>
                  </a:schemeClr>
                </a:solidFill>
                <a:latin typeface="Cambria" panose="02040503050406030204" pitchFamily="18" charset="0"/>
                <a:cs typeface="Times New Roman" panose="02020603050405020304" pitchFamily="18" charset="0"/>
              </a:rPr>
              <a:t>Wie sind denn die </a:t>
            </a:r>
            <a:r>
              <a:rPr lang="de-DE" sz="2400" i="1">
                <a:solidFill>
                  <a:schemeClr val="tx2">
                    <a:lumMod val="60000"/>
                    <a:lumOff val="40000"/>
                  </a:schemeClr>
                </a:solidFill>
                <a:latin typeface="Cambria" panose="02040503050406030204" pitchFamily="18" charset="0"/>
                <a:cs typeface="Times New Roman" panose="02020603050405020304" pitchFamily="18" charset="0"/>
              </a:rPr>
              <a:t>Jobaus-sichten?</a:t>
            </a:r>
            <a:endParaRPr lang="en-CA" sz="2800" i="1">
              <a:solidFill>
                <a:schemeClr val="tx2">
                  <a:lumMod val="60000"/>
                  <a:lumOff val="40000"/>
                </a:schemeClr>
              </a:solidFill>
              <a:latin typeface="Cambria" panose="02040503050406030204" pitchFamily="18" charset="0"/>
              <a:cs typeface="Times New Roman" panose="02020603050405020304" pitchFamily="18" charset="0"/>
            </a:endParaRPr>
          </a:p>
        </p:txBody>
      </p:sp>
    </p:spTree>
    <p:extLst>
      <p:ext uri="{BB962C8B-B14F-4D97-AF65-F5344CB8AC3E}">
        <p14:creationId xmlns:p14="http://schemas.microsoft.com/office/powerpoint/2010/main" val="2983146801"/>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1109019"/>
            <a:ext cx="8229600" cy="1077218"/>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a:solidFill>
                  <a:schemeClr val="tx1">
                    <a:lumMod val="75000"/>
                    <a:lumOff val="25000"/>
                  </a:schemeClr>
                </a:solidFill>
              </a:rPr>
              <a:t>Ich bin </a:t>
            </a:r>
            <a:r>
              <a:rPr lang="de-DE" sz="3200" b="1">
                <a:solidFill>
                  <a:schemeClr val="tx1">
                    <a:lumMod val="75000"/>
                    <a:lumOff val="25000"/>
                  </a:schemeClr>
                </a:solidFill>
              </a:rPr>
              <a:t>glücklich </a:t>
            </a:r>
            <a:r>
              <a:rPr lang="de-DE" sz="3200">
                <a:solidFill>
                  <a:schemeClr val="tx1">
                    <a:lumMod val="75000"/>
                    <a:lumOff val="25000"/>
                  </a:schemeClr>
                </a:solidFill>
              </a:rPr>
              <a:t>mit meiner Wahl (!)</a:t>
            </a:r>
            <a:br>
              <a:rPr lang="de-DE" sz="3200">
                <a:solidFill>
                  <a:schemeClr val="tx1">
                    <a:lumMod val="75000"/>
                    <a:lumOff val="25000"/>
                  </a:schemeClr>
                </a:solidFill>
              </a:rPr>
            </a:br>
            <a:endParaRPr lang="de-DE" sz="3200">
              <a:solidFill>
                <a:schemeClr val="tx1">
                  <a:lumMod val="75000"/>
                  <a:lumOff val="25000"/>
                </a:schemeClr>
              </a:solidFill>
            </a:endParaRPr>
          </a:p>
        </p:txBody>
      </p:sp>
      <p:sp>
        <p:nvSpPr>
          <p:cNvPr id="15" name="Titel 1"/>
          <p:cNvSpPr txBox="1">
            <a:spLocks/>
          </p:cNvSpPr>
          <p:nvPr/>
        </p:nvSpPr>
        <p:spPr>
          <a:xfrm>
            <a:off x="801794" y="1439539"/>
            <a:ext cx="7772400" cy="1470025"/>
          </a:xfrm>
          <a:prstGeom prst="rect">
            <a:avLst/>
          </a:prstGeom>
        </p:spPr>
        <p:txBody>
          <a:bodyPr>
            <a:no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endParaRPr lang="de-DE" sz="2800"/>
          </a:p>
        </p:txBody>
      </p:sp>
      <p:sp>
        <p:nvSpPr>
          <p:cNvPr id="24" name="Textfeld 23"/>
          <p:cNvSpPr txBox="1"/>
          <p:nvPr/>
        </p:nvSpPr>
        <p:spPr>
          <a:xfrm>
            <a:off x="2039939" y="2997872"/>
            <a:ext cx="4099649" cy="584775"/>
          </a:xfrm>
          <a:prstGeom prst="rect">
            <a:avLst/>
          </a:prstGeom>
          <a:noFill/>
        </p:spPr>
        <p:txBody>
          <a:bodyPr wrap="square" rtlCol="0">
            <a:spAutoFit/>
          </a:bodyPr>
          <a:lstStyle/>
          <a:p>
            <a:r>
              <a:rPr lang="de-DE" sz="2000">
                <a:solidFill>
                  <a:schemeClr val="tx1">
                    <a:lumMod val="65000"/>
                    <a:lumOff val="35000"/>
                  </a:schemeClr>
                </a:solidFill>
              </a:rPr>
              <a:t>Technisches Interesse</a:t>
            </a:r>
          </a:p>
          <a:p>
            <a:endParaRPr lang="de-DE" sz="1200"/>
          </a:p>
        </p:txBody>
      </p:sp>
      <p:sp>
        <p:nvSpPr>
          <p:cNvPr id="25" name="Textfeld 24"/>
          <p:cNvSpPr txBox="1"/>
          <p:nvPr/>
        </p:nvSpPr>
        <p:spPr>
          <a:xfrm>
            <a:off x="3491881" y="4713475"/>
            <a:ext cx="5328592" cy="400110"/>
          </a:xfrm>
          <a:prstGeom prst="rect">
            <a:avLst/>
          </a:prstGeom>
          <a:noFill/>
        </p:spPr>
        <p:txBody>
          <a:bodyPr wrap="square" rtlCol="0">
            <a:spAutoFit/>
          </a:bodyPr>
          <a:lstStyle/>
          <a:p>
            <a:r>
              <a:rPr lang="de-DE" sz="2000">
                <a:solidFill>
                  <a:schemeClr val="tx1">
                    <a:lumMod val="50000"/>
                    <a:lumOff val="50000"/>
                  </a:schemeClr>
                </a:solidFill>
              </a:rPr>
              <a:t>Naturwissenschaftliches Interesse</a:t>
            </a:r>
          </a:p>
        </p:txBody>
      </p:sp>
      <p:sp>
        <p:nvSpPr>
          <p:cNvPr id="26" name="Textfeld 25"/>
          <p:cNvSpPr txBox="1"/>
          <p:nvPr/>
        </p:nvSpPr>
        <p:spPr>
          <a:xfrm>
            <a:off x="5254381" y="3607433"/>
            <a:ext cx="3566091" cy="400110"/>
          </a:xfrm>
          <a:prstGeom prst="rect">
            <a:avLst/>
          </a:prstGeom>
          <a:noFill/>
        </p:spPr>
        <p:txBody>
          <a:bodyPr wrap="square" rtlCol="0">
            <a:spAutoFit/>
          </a:bodyPr>
          <a:lstStyle/>
          <a:p>
            <a:r>
              <a:rPr lang="de-DE" sz="2000">
                <a:solidFill>
                  <a:schemeClr val="tx1">
                    <a:lumMod val="75000"/>
                    <a:lumOff val="25000"/>
                  </a:schemeClr>
                </a:solidFill>
              </a:rPr>
              <a:t>Einfach mal ausprobieren</a:t>
            </a:r>
          </a:p>
        </p:txBody>
      </p:sp>
      <p:sp>
        <p:nvSpPr>
          <p:cNvPr id="27" name="Textfeld 26"/>
          <p:cNvSpPr txBox="1"/>
          <p:nvPr/>
        </p:nvSpPr>
        <p:spPr>
          <a:xfrm>
            <a:off x="358697" y="5202738"/>
            <a:ext cx="7462134" cy="523220"/>
          </a:xfrm>
          <a:prstGeom prst="rect">
            <a:avLst/>
          </a:prstGeom>
          <a:noFill/>
        </p:spPr>
        <p:txBody>
          <a:bodyPr wrap="square" rtlCol="0">
            <a:spAutoFit/>
          </a:bodyPr>
          <a:lstStyle/>
          <a:p>
            <a:r>
              <a:rPr lang="de-DE" sz="2800">
                <a:solidFill>
                  <a:schemeClr val="bg1">
                    <a:lumMod val="65000"/>
                  </a:schemeClr>
                </a:solidFill>
              </a:rPr>
              <a:t>Abwechslungsreiches Berufsfeld</a:t>
            </a:r>
          </a:p>
        </p:txBody>
      </p:sp>
      <p:sp>
        <p:nvSpPr>
          <p:cNvPr id="28" name="Textfeld 27"/>
          <p:cNvSpPr txBox="1"/>
          <p:nvPr/>
        </p:nvSpPr>
        <p:spPr>
          <a:xfrm>
            <a:off x="1115616" y="5944545"/>
            <a:ext cx="6501937" cy="400110"/>
          </a:xfrm>
          <a:prstGeom prst="rect">
            <a:avLst/>
          </a:prstGeom>
          <a:noFill/>
        </p:spPr>
        <p:txBody>
          <a:bodyPr wrap="square" rtlCol="0">
            <a:spAutoFit/>
          </a:bodyPr>
          <a:lstStyle/>
          <a:p>
            <a:r>
              <a:rPr lang="de-DE" sz="2000">
                <a:solidFill>
                  <a:schemeClr val="tx1">
                    <a:lumMod val="65000"/>
                    <a:lumOff val="35000"/>
                  </a:schemeClr>
                </a:solidFill>
              </a:rPr>
              <a:t>„Dem </a:t>
            </a:r>
            <a:r>
              <a:rPr lang="de-DE" sz="2000" err="1">
                <a:solidFill>
                  <a:schemeClr val="tx1">
                    <a:lumMod val="65000"/>
                    <a:lumOff val="35000"/>
                  </a:schemeClr>
                </a:solidFill>
              </a:rPr>
              <a:t>Ingeniör</a:t>
            </a:r>
            <a:r>
              <a:rPr lang="de-DE" sz="2000">
                <a:solidFill>
                  <a:schemeClr val="tx1">
                    <a:lumMod val="65000"/>
                    <a:lumOff val="35000"/>
                  </a:schemeClr>
                </a:solidFill>
              </a:rPr>
              <a:t> ist nichts zu schwör!“</a:t>
            </a:r>
          </a:p>
        </p:txBody>
      </p:sp>
      <p:sp>
        <p:nvSpPr>
          <p:cNvPr id="29" name="Textfeld 28"/>
          <p:cNvSpPr txBox="1"/>
          <p:nvPr/>
        </p:nvSpPr>
        <p:spPr>
          <a:xfrm>
            <a:off x="5300569" y="5202738"/>
            <a:ext cx="3591911" cy="923330"/>
          </a:xfrm>
          <a:prstGeom prst="rect">
            <a:avLst/>
          </a:prstGeom>
          <a:noFill/>
        </p:spPr>
        <p:txBody>
          <a:bodyPr wrap="square" rtlCol="0">
            <a:spAutoFit/>
          </a:bodyPr>
          <a:lstStyle/>
          <a:p>
            <a:r>
              <a:rPr lang="de-DE">
                <a:solidFill>
                  <a:schemeClr val="tx1">
                    <a:lumMod val="50000"/>
                    <a:lumOff val="50000"/>
                  </a:schemeClr>
                </a:solidFill>
              </a:rPr>
              <a:t>Ich hab mein Leben lang gerne </a:t>
            </a:r>
            <a:br>
              <a:rPr lang="de-DE">
                <a:solidFill>
                  <a:schemeClr val="tx1">
                    <a:lumMod val="50000"/>
                    <a:lumOff val="50000"/>
                  </a:schemeClr>
                </a:solidFill>
              </a:rPr>
            </a:br>
            <a:r>
              <a:rPr lang="de-DE">
                <a:solidFill>
                  <a:schemeClr val="tx1">
                    <a:lumMod val="50000"/>
                    <a:lumOff val="50000"/>
                  </a:schemeClr>
                </a:solidFill>
              </a:rPr>
              <a:t>gebaut, ob Staudämme, ein </a:t>
            </a:r>
            <a:br>
              <a:rPr lang="de-DE">
                <a:solidFill>
                  <a:schemeClr val="tx1">
                    <a:lumMod val="50000"/>
                    <a:lumOff val="50000"/>
                  </a:schemeClr>
                </a:solidFill>
              </a:rPr>
            </a:br>
            <a:r>
              <a:rPr lang="de-DE">
                <a:solidFill>
                  <a:schemeClr val="tx1">
                    <a:lumMod val="50000"/>
                    <a:lumOff val="50000"/>
                  </a:schemeClr>
                </a:solidFill>
              </a:rPr>
              <a:t>Baumhaus oder mit Lego</a:t>
            </a:r>
          </a:p>
        </p:txBody>
      </p:sp>
      <p:sp>
        <p:nvSpPr>
          <p:cNvPr id="30" name="Textfeld 29"/>
          <p:cNvSpPr txBox="1"/>
          <p:nvPr/>
        </p:nvSpPr>
        <p:spPr>
          <a:xfrm>
            <a:off x="4012332" y="2276872"/>
            <a:ext cx="5102685" cy="707886"/>
          </a:xfrm>
          <a:prstGeom prst="rect">
            <a:avLst/>
          </a:prstGeom>
          <a:noFill/>
        </p:spPr>
        <p:txBody>
          <a:bodyPr wrap="square" rtlCol="0">
            <a:spAutoFit/>
          </a:bodyPr>
          <a:lstStyle/>
          <a:p>
            <a:r>
              <a:rPr lang="de-DE" sz="2000">
                <a:solidFill>
                  <a:schemeClr val="bg1">
                    <a:lumMod val="65000"/>
                  </a:schemeClr>
                </a:solidFill>
              </a:rPr>
              <a:t>Eröffnet viele Möglichkeiten, </a:t>
            </a:r>
            <a:br>
              <a:rPr lang="de-DE" sz="2000">
                <a:solidFill>
                  <a:schemeClr val="bg1">
                    <a:lumMod val="65000"/>
                  </a:schemeClr>
                </a:solidFill>
              </a:rPr>
            </a:br>
            <a:r>
              <a:rPr lang="de-DE" sz="2000">
                <a:solidFill>
                  <a:schemeClr val="bg1">
                    <a:lumMod val="65000"/>
                  </a:schemeClr>
                </a:solidFill>
              </a:rPr>
              <a:t>z.B. im Ausland zu arbeiten</a:t>
            </a:r>
          </a:p>
        </p:txBody>
      </p:sp>
      <p:sp>
        <p:nvSpPr>
          <p:cNvPr id="31" name="Textfeld 30"/>
          <p:cNvSpPr txBox="1"/>
          <p:nvPr/>
        </p:nvSpPr>
        <p:spPr>
          <a:xfrm>
            <a:off x="358697" y="3422767"/>
            <a:ext cx="3248862" cy="584775"/>
          </a:xfrm>
          <a:prstGeom prst="rect">
            <a:avLst/>
          </a:prstGeom>
          <a:noFill/>
        </p:spPr>
        <p:txBody>
          <a:bodyPr wrap="square" rtlCol="0">
            <a:spAutoFit/>
          </a:bodyPr>
          <a:lstStyle/>
          <a:p>
            <a:r>
              <a:rPr lang="de-DE" sz="3200">
                <a:solidFill>
                  <a:schemeClr val="tx1">
                    <a:lumMod val="65000"/>
                    <a:lumOff val="35000"/>
                  </a:schemeClr>
                </a:solidFill>
              </a:rPr>
              <a:t>Vielseitigkeit</a:t>
            </a:r>
          </a:p>
        </p:txBody>
      </p:sp>
      <p:sp>
        <p:nvSpPr>
          <p:cNvPr id="32" name="Textfeld 31"/>
          <p:cNvSpPr txBox="1"/>
          <p:nvPr/>
        </p:nvSpPr>
        <p:spPr>
          <a:xfrm>
            <a:off x="1714184" y="4128700"/>
            <a:ext cx="6436202" cy="461665"/>
          </a:xfrm>
          <a:prstGeom prst="rect">
            <a:avLst/>
          </a:prstGeom>
          <a:noFill/>
        </p:spPr>
        <p:txBody>
          <a:bodyPr wrap="square" rtlCol="0">
            <a:spAutoFit/>
          </a:bodyPr>
          <a:lstStyle/>
          <a:p>
            <a:r>
              <a:rPr lang="de-DE" sz="2400">
                <a:solidFill>
                  <a:schemeClr val="tx1">
                    <a:lumMod val="65000"/>
                    <a:lumOff val="35000"/>
                  </a:schemeClr>
                </a:solidFill>
              </a:rPr>
              <a:t>Ich plane und organisiere gerne</a:t>
            </a:r>
          </a:p>
        </p:txBody>
      </p:sp>
      <p:sp>
        <p:nvSpPr>
          <p:cNvPr id="33" name="Textfeld 32"/>
          <p:cNvSpPr txBox="1"/>
          <p:nvPr/>
        </p:nvSpPr>
        <p:spPr>
          <a:xfrm>
            <a:off x="950420" y="2433390"/>
            <a:ext cx="3696994" cy="646331"/>
          </a:xfrm>
          <a:prstGeom prst="rect">
            <a:avLst/>
          </a:prstGeom>
          <a:noFill/>
        </p:spPr>
        <p:txBody>
          <a:bodyPr wrap="square" rtlCol="0">
            <a:spAutoFit/>
          </a:bodyPr>
          <a:lstStyle/>
          <a:p>
            <a:r>
              <a:rPr lang="de-DE" sz="2400">
                <a:solidFill>
                  <a:schemeClr val="bg1">
                    <a:lumMod val="50000"/>
                  </a:schemeClr>
                </a:solidFill>
              </a:rPr>
              <a:t>Gute Jobchancen </a:t>
            </a:r>
          </a:p>
          <a:p>
            <a:endParaRPr lang="de-DE" sz="1200"/>
          </a:p>
        </p:txBody>
      </p:sp>
      <p:sp>
        <p:nvSpPr>
          <p:cNvPr id="34" name="Textfeld 33"/>
          <p:cNvSpPr txBox="1"/>
          <p:nvPr/>
        </p:nvSpPr>
        <p:spPr>
          <a:xfrm>
            <a:off x="935079" y="4705782"/>
            <a:ext cx="3712335" cy="553998"/>
          </a:xfrm>
          <a:prstGeom prst="rect">
            <a:avLst/>
          </a:prstGeom>
          <a:noFill/>
        </p:spPr>
        <p:txBody>
          <a:bodyPr wrap="square" rtlCol="0">
            <a:spAutoFit/>
          </a:bodyPr>
          <a:lstStyle/>
          <a:p>
            <a:r>
              <a:rPr lang="de-DE">
                <a:solidFill>
                  <a:schemeClr val="bg1">
                    <a:lumMod val="50000"/>
                  </a:schemeClr>
                </a:solidFill>
              </a:rPr>
              <a:t>Finanzielle Sicherheit</a:t>
            </a:r>
          </a:p>
          <a:p>
            <a:endParaRPr lang="de-DE" sz="1200"/>
          </a:p>
        </p:txBody>
      </p:sp>
      <p:sp>
        <p:nvSpPr>
          <p:cNvPr id="35" name="Textfeld 34"/>
          <p:cNvSpPr txBox="1"/>
          <p:nvPr/>
        </p:nvSpPr>
        <p:spPr>
          <a:xfrm>
            <a:off x="6980969" y="3089615"/>
            <a:ext cx="1593226" cy="461665"/>
          </a:xfrm>
          <a:prstGeom prst="rect">
            <a:avLst/>
          </a:prstGeom>
          <a:noFill/>
        </p:spPr>
        <p:txBody>
          <a:bodyPr wrap="square" rtlCol="0">
            <a:spAutoFit/>
          </a:bodyPr>
          <a:lstStyle/>
          <a:p>
            <a:r>
              <a:rPr lang="de-DE" sz="2400">
                <a:solidFill>
                  <a:schemeClr val="bg1">
                    <a:lumMod val="75000"/>
                  </a:schemeClr>
                </a:solidFill>
              </a:rPr>
              <a:t>Kreativität</a:t>
            </a:r>
          </a:p>
        </p:txBody>
      </p:sp>
      <p:grpSp>
        <p:nvGrpSpPr>
          <p:cNvPr id="37" name="Gruppieren 36"/>
          <p:cNvGrpSpPr/>
          <p:nvPr/>
        </p:nvGrpSpPr>
        <p:grpSpPr>
          <a:xfrm>
            <a:off x="6516216" y="188640"/>
            <a:ext cx="2376264" cy="576064"/>
            <a:chOff x="6516216" y="260648"/>
            <a:chExt cx="2376264" cy="576064"/>
          </a:xfrm>
        </p:grpSpPr>
        <p:sp>
          <p:nvSpPr>
            <p:cNvPr id="38" name="Rechteck 37"/>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39" name="Grafik 38"/>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40" name="Grafik 39">
            <a:hlinkClick r:id="rId4" action="ppaction://hlinksldjump"/>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Tree>
    <p:extLst>
      <p:ext uri="{BB962C8B-B14F-4D97-AF65-F5344CB8AC3E}">
        <p14:creationId xmlns:p14="http://schemas.microsoft.com/office/powerpoint/2010/main" val="3567086500"/>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6" name="Grafik 5">
            <a:extLst>
              <a:ext uri="{FF2B5EF4-FFF2-40B4-BE49-F238E27FC236}">
                <a16:creationId xmlns:a16="http://schemas.microsoft.com/office/drawing/2014/main" id="{FFC862CE-4557-A143-8D1D-40045C7BC5B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59632" y="1844824"/>
            <a:ext cx="6605347" cy="3991927"/>
          </a:xfrm>
          <a:prstGeom prst="rect">
            <a:avLst/>
          </a:prstGeom>
        </p:spPr>
      </p:pic>
      <p:sp>
        <p:nvSpPr>
          <p:cNvPr id="15" name="Rechteck 14">
            <a:extLst>
              <a:ext uri="{FF2B5EF4-FFF2-40B4-BE49-F238E27FC236}">
                <a16:creationId xmlns:a16="http://schemas.microsoft.com/office/drawing/2014/main" id="{F4DA47A9-792E-2644-86FE-4EB81D7DDED3}"/>
              </a:ext>
            </a:extLst>
          </p:cNvPr>
          <p:cNvSpPr/>
          <p:nvPr/>
        </p:nvSpPr>
        <p:spPr>
          <a:xfrm>
            <a:off x="4100561" y="431362"/>
            <a:ext cx="942887" cy="215444"/>
          </a:xfrm>
          <a:prstGeom prst="rect">
            <a:avLst/>
          </a:prstGeom>
        </p:spPr>
        <p:txBody>
          <a:bodyPr wrap="none">
            <a:spAutoFit/>
          </a:bodyPr>
          <a:lstStyle/>
          <a:p>
            <a:pPr algn="ctr"/>
            <a:r>
              <a:rPr lang="de-DE" sz="800">
                <a:solidFill>
                  <a:schemeClr val="tx1">
                    <a:lumMod val="50000"/>
                    <a:lumOff val="50000"/>
                  </a:schemeClr>
                </a:solidFill>
              </a:rPr>
              <a:t>Bild , pixabay.com</a:t>
            </a:r>
          </a:p>
        </p:txBody>
      </p:sp>
    </p:spTree>
    <p:extLst>
      <p:ext uri="{BB962C8B-B14F-4D97-AF65-F5344CB8AC3E}">
        <p14:creationId xmlns:p14="http://schemas.microsoft.com/office/powerpoint/2010/main" val="172584935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1124744"/>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sz="3200"/>
              <a:t>Architekt entwirft - Bauingenieur verwirklicht</a:t>
            </a:r>
          </a:p>
        </p:txBody>
      </p:sp>
      <p:sp>
        <p:nvSpPr>
          <p:cNvPr id="15" name="Titel 1"/>
          <p:cNvSpPr txBox="1">
            <a:spLocks/>
          </p:cNvSpPr>
          <p:nvPr/>
        </p:nvSpPr>
        <p:spPr>
          <a:xfrm>
            <a:off x="801794" y="1439539"/>
            <a:ext cx="7772400" cy="1470025"/>
          </a:xfrm>
          <a:prstGeom prst="rect">
            <a:avLst/>
          </a:prstGeom>
        </p:spPr>
        <p:txBody>
          <a:bodyPr>
            <a:no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endParaRPr lang="de-DE" sz="4000"/>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6" name="Rechteck 15"/>
          <p:cNvSpPr/>
          <p:nvPr/>
        </p:nvSpPr>
        <p:spPr>
          <a:xfrm>
            <a:off x="703004" y="4941168"/>
            <a:ext cx="3805316" cy="921974"/>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Architekt</a:t>
            </a:r>
            <a:endParaRPr lang="en-CA" sz="2000"/>
          </a:p>
        </p:txBody>
      </p:sp>
      <p:sp>
        <p:nvSpPr>
          <p:cNvPr id="17" name="Rechteck 16"/>
          <p:cNvSpPr/>
          <p:nvPr/>
        </p:nvSpPr>
        <p:spPr>
          <a:xfrm>
            <a:off x="4811014" y="4941168"/>
            <a:ext cx="3805316" cy="921974"/>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Bauingenieur</a:t>
            </a:r>
            <a:endParaRPr lang="en-CA" sz="2000"/>
          </a:p>
        </p:txBody>
      </p:sp>
      <p:sp>
        <p:nvSpPr>
          <p:cNvPr id="5" name="Textfeld 4"/>
          <p:cNvSpPr txBox="1"/>
          <p:nvPr/>
        </p:nvSpPr>
        <p:spPr>
          <a:xfrm>
            <a:off x="2987824" y="323364"/>
            <a:ext cx="2808312" cy="215444"/>
          </a:xfrm>
          <a:prstGeom prst="rect">
            <a:avLst/>
          </a:prstGeom>
          <a:noFill/>
        </p:spPr>
        <p:txBody>
          <a:bodyPr wrap="square" rtlCol="0">
            <a:spAutoFit/>
          </a:bodyPr>
          <a:lstStyle/>
          <a:p>
            <a:pPr algn="ctr"/>
            <a:r>
              <a:rPr lang="de-DE" sz="800">
                <a:solidFill>
                  <a:schemeClr val="bg1">
                    <a:lumMod val="65000"/>
                  </a:schemeClr>
                </a:solidFill>
              </a:rPr>
              <a:t>Plan, pixabay.de/ Bagger, pixabay.de</a:t>
            </a:r>
          </a:p>
        </p:txBody>
      </p:sp>
      <p:pic>
        <p:nvPicPr>
          <p:cNvPr id="8" name="Grafik 7">
            <a:extLst>
              <a:ext uri="{FF2B5EF4-FFF2-40B4-BE49-F238E27FC236}">
                <a16:creationId xmlns:a16="http://schemas.microsoft.com/office/drawing/2014/main" id="{EDB3B2EF-16EC-3E4D-A616-EE051ADD82A4}"/>
              </a:ext>
            </a:extLst>
          </p:cNvPr>
          <p:cNvPicPr>
            <a:picLocks noChangeAspect="1"/>
          </p:cNvPicPr>
          <p:nvPr/>
        </p:nvPicPr>
        <p:blipFill rotWithShape="1">
          <a:blip r:embed="rId4">
            <a:extLst>
              <a:ext uri="{28A0092B-C50C-407E-A947-70E740481C1C}">
                <a14:useLocalDpi xmlns:a14="http://schemas.microsoft.com/office/drawing/2010/main" val="0"/>
              </a:ext>
            </a:extLst>
          </a:blip>
          <a:srcRect t="3986" b="1737"/>
          <a:stretch/>
        </p:blipFill>
        <p:spPr>
          <a:xfrm>
            <a:off x="4977592" y="1982053"/>
            <a:ext cx="3472160" cy="2455059"/>
          </a:xfrm>
          <a:prstGeom prst="rect">
            <a:avLst/>
          </a:prstGeom>
        </p:spPr>
      </p:pic>
      <p:pic>
        <p:nvPicPr>
          <p:cNvPr id="10" name="Grafik 9">
            <a:extLst>
              <a:ext uri="{FF2B5EF4-FFF2-40B4-BE49-F238E27FC236}">
                <a16:creationId xmlns:a16="http://schemas.microsoft.com/office/drawing/2014/main" id="{4B765944-D6E1-5F4D-9F4A-99A1B311F1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1794" y="1982053"/>
            <a:ext cx="3682588" cy="2455059"/>
          </a:xfrm>
          <a:prstGeom prst="rect">
            <a:avLst/>
          </a:prstGeom>
        </p:spPr>
      </p:pic>
    </p:spTree>
    <p:extLst>
      <p:ext uri="{BB962C8B-B14F-4D97-AF65-F5344CB8AC3E}">
        <p14:creationId xmlns:p14="http://schemas.microsoft.com/office/powerpoint/2010/main" val="16940618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Architekt oder Bauingenieur</a:t>
            </a:r>
            <a:r>
              <a:rPr lang="de-DE"/>
              <a:t>?</a:t>
            </a:r>
          </a:p>
        </p:txBody>
      </p:sp>
      <p:sp>
        <p:nvSpPr>
          <p:cNvPr id="15" name="Titel 1"/>
          <p:cNvSpPr txBox="1">
            <a:spLocks/>
          </p:cNvSpPr>
          <p:nvPr/>
        </p:nvSpPr>
        <p:spPr>
          <a:xfrm>
            <a:off x="801794" y="1439539"/>
            <a:ext cx="7772400" cy="1470025"/>
          </a:xfrm>
          <a:prstGeom prst="rect">
            <a:avLst/>
          </a:prstGeom>
        </p:spPr>
        <p:txBody>
          <a:bodyPr>
            <a:no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endParaRPr lang="de-DE" sz="4000"/>
          </a:p>
        </p:txBody>
      </p:sp>
      <p:grpSp>
        <p:nvGrpSpPr>
          <p:cNvPr id="10" name="Gruppieren 9"/>
          <p:cNvGrpSpPr/>
          <p:nvPr/>
        </p:nvGrpSpPr>
        <p:grpSpPr>
          <a:xfrm>
            <a:off x="6516216" y="188640"/>
            <a:ext cx="2376264" cy="576064"/>
            <a:chOff x="6516216" y="260648"/>
            <a:chExt cx="2376264" cy="576064"/>
          </a:xfrm>
        </p:grpSpPr>
        <p:sp>
          <p:nvSpPr>
            <p:cNvPr id="11" name="Rechteck 10"/>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2" name="Grafik 11"/>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 name="Textfeld 8"/>
          <p:cNvSpPr txBox="1"/>
          <p:nvPr/>
        </p:nvSpPr>
        <p:spPr>
          <a:xfrm>
            <a:off x="2987824" y="323364"/>
            <a:ext cx="2808312" cy="215444"/>
          </a:xfrm>
          <a:prstGeom prst="rect">
            <a:avLst/>
          </a:prstGeom>
          <a:noFill/>
        </p:spPr>
        <p:txBody>
          <a:bodyPr wrap="square" rtlCol="0">
            <a:spAutoFit/>
          </a:bodyPr>
          <a:lstStyle/>
          <a:p>
            <a:pPr algn="ctr"/>
            <a:r>
              <a:rPr lang="de-DE" sz="800">
                <a:solidFill>
                  <a:schemeClr val="bg1">
                    <a:lumMod val="65000"/>
                  </a:schemeClr>
                </a:solidFill>
              </a:rPr>
              <a:t>Schaukel, SHP Architekten GmbH</a:t>
            </a:r>
          </a:p>
        </p:txBody>
      </p:sp>
      <p:pic>
        <p:nvPicPr>
          <p:cNvPr id="5" name="Grafik 4">
            <a:extLst>
              <a:ext uri="{FF2B5EF4-FFF2-40B4-BE49-F238E27FC236}">
                <a16:creationId xmlns:a16="http://schemas.microsoft.com/office/drawing/2014/main" id="{6C10FDD5-EB78-2D42-BD0B-CE660DDCE6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9886" y="1866987"/>
            <a:ext cx="6516216" cy="3714852"/>
          </a:xfrm>
          <a:prstGeom prst="rect">
            <a:avLst/>
          </a:prstGeom>
        </p:spPr>
      </p:pic>
    </p:spTree>
    <p:extLst>
      <p:ext uri="{BB962C8B-B14F-4D97-AF65-F5344CB8AC3E}">
        <p14:creationId xmlns:p14="http://schemas.microsoft.com/office/powerpoint/2010/main" val="187636444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Architekt oder Bauingenieur</a:t>
            </a:r>
            <a:r>
              <a:rPr lang="de-DE"/>
              <a:t>?</a:t>
            </a:r>
          </a:p>
        </p:txBody>
      </p:sp>
      <p:sp>
        <p:nvSpPr>
          <p:cNvPr id="15" name="Titel 1"/>
          <p:cNvSpPr txBox="1">
            <a:spLocks/>
          </p:cNvSpPr>
          <p:nvPr/>
        </p:nvSpPr>
        <p:spPr>
          <a:xfrm>
            <a:off x="801794" y="1439539"/>
            <a:ext cx="7772400" cy="1470025"/>
          </a:xfrm>
          <a:prstGeom prst="rect">
            <a:avLst/>
          </a:prstGeom>
        </p:spPr>
        <p:txBody>
          <a:bodyPr>
            <a:no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endParaRPr lang="de-DE" sz="4000"/>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3" name="Grafik 2"/>
          <p:cNvPicPr>
            <a:picLocks noChangeAspect="1"/>
          </p:cNvPicPr>
          <p:nvPr/>
        </p:nvPicPr>
        <p:blipFill rotWithShape="1">
          <a:blip r:embed="rId4">
            <a:clrChange>
              <a:clrFrom>
                <a:srgbClr val="FFFFFF"/>
              </a:clrFrom>
              <a:clrTo>
                <a:srgbClr val="FFFFFF">
                  <a:alpha val="0"/>
                </a:srgbClr>
              </a:clrTo>
            </a:clrChange>
          </a:blip>
          <a:srcRect l="10682" r="16783" b="18977"/>
          <a:stretch/>
        </p:blipFill>
        <p:spPr>
          <a:xfrm>
            <a:off x="539552" y="1627059"/>
            <a:ext cx="6463645" cy="5096486"/>
          </a:xfrm>
          <a:prstGeom prst="rect">
            <a:avLst/>
          </a:prstGeom>
        </p:spPr>
      </p:pic>
      <p:sp>
        <p:nvSpPr>
          <p:cNvPr id="2" name="Rechteck 1"/>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399995450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hteck 29">
            <a:extLst>
              <a:ext uri="{FF2B5EF4-FFF2-40B4-BE49-F238E27FC236}">
                <a16:creationId xmlns:a16="http://schemas.microsoft.com/office/drawing/2014/main" id="{E73BEAE1-30A7-2B4E-B14D-9DCC32841F43}"/>
              </a:ext>
            </a:extLst>
          </p:cNvPr>
          <p:cNvSpPr/>
          <p:nvPr/>
        </p:nvSpPr>
        <p:spPr>
          <a:xfrm>
            <a:off x="4860032" y="2196012"/>
            <a:ext cx="3672408" cy="234472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 name="Titelplatzhalter 1"/>
          <p:cNvSpPr txBox="1">
            <a:spLocks/>
          </p:cNvSpPr>
          <p:nvPr/>
        </p:nvSpPr>
        <p:spPr>
          <a:xfrm>
            <a:off x="467544" y="1126485"/>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sz="3200"/>
              <a:t>Vielseitigkeit als Ingenieur!</a:t>
            </a:r>
          </a:p>
        </p:txBody>
      </p:sp>
      <p:sp>
        <p:nvSpPr>
          <p:cNvPr id="15" name="Titel 1"/>
          <p:cNvSpPr txBox="1">
            <a:spLocks/>
          </p:cNvSpPr>
          <p:nvPr/>
        </p:nvSpPr>
        <p:spPr>
          <a:xfrm>
            <a:off x="801794" y="1439539"/>
            <a:ext cx="7772400" cy="1470025"/>
          </a:xfrm>
          <a:prstGeom prst="rect">
            <a:avLst/>
          </a:prstGeom>
        </p:spPr>
        <p:txBody>
          <a:bodyPr>
            <a:no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endParaRPr lang="de-DE" sz="4000"/>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6" name="Rechteck 15"/>
          <p:cNvSpPr/>
          <p:nvPr/>
        </p:nvSpPr>
        <p:spPr>
          <a:xfrm>
            <a:off x="703004" y="4941168"/>
            <a:ext cx="3805316" cy="921974"/>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Architekt</a:t>
            </a:r>
            <a:endParaRPr lang="en-CA" sz="2000"/>
          </a:p>
        </p:txBody>
      </p:sp>
      <p:sp>
        <p:nvSpPr>
          <p:cNvPr id="17" name="Rechteck 16"/>
          <p:cNvSpPr/>
          <p:nvPr/>
        </p:nvSpPr>
        <p:spPr>
          <a:xfrm>
            <a:off x="4811014" y="4941168"/>
            <a:ext cx="3805316" cy="921974"/>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Bauingenieur</a:t>
            </a:r>
            <a:endParaRPr lang="en-CA" sz="2000"/>
          </a:p>
        </p:txBody>
      </p:sp>
      <p:sp>
        <p:nvSpPr>
          <p:cNvPr id="20" name="Textfeld 19"/>
          <p:cNvSpPr txBox="1"/>
          <p:nvPr/>
        </p:nvSpPr>
        <p:spPr>
          <a:xfrm>
            <a:off x="2987824" y="323364"/>
            <a:ext cx="2808312" cy="215444"/>
          </a:xfrm>
          <a:prstGeom prst="rect">
            <a:avLst/>
          </a:prstGeom>
          <a:noFill/>
        </p:spPr>
        <p:txBody>
          <a:bodyPr wrap="square" rtlCol="0">
            <a:spAutoFit/>
          </a:bodyPr>
          <a:lstStyle/>
          <a:p>
            <a:pPr algn="ctr"/>
            <a:r>
              <a:rPr lang="de-DE" sz="800">
                <a:solidFill>
                  <a:schemeClr val="bg1">
                    <a:lumMod val="65000"/>
                  </a:schemeClr>
                </a:solidFill>
              </a:rPr>
              <a:t>Bilder: pixabay.de</a:t>
            </a:r>
          </a:p>
        </p:txBody>
      </p:sp>
      <p:pic>
        <p:nvPicPr>
          <p:cNvPr id="3" name="Grafik 2">
            <a:extLst>
              <a:ext uri="{FF2B5EF4-FFF2-40B4-BE49-F238E27FC236}">
                <a16:creationId xmlns:a16="http://schemas.microsoft.com/office/drawing/2014/main" id="{439FB643-10D0-DF4A-90FD-5CA8181F001C}"/>
              </a:ext>
            </a:extLst>
          </p:cNvPr>
          <p:cNvPicPr>
            <a:picLocks noChangeAspect="1"/>
          </p:cNvPicPr>
          <p:nvPr/>
        </p:nvPicPr>
        <p:blipFill rotWithShape="1">
          <a:blip r:embed="rId4">
            <a:extLst>
              <a:ext uri="{28A0092B-C50C-407E-A947-70E740481C1C}">
                <a14:useLocalDpi xmlns:a14="http://schemas.microsoft.com/office/drawing/2010/main" val="0"/>
              </a:ext>
            </a:extLst>
          </a:blip>
          <a:srcRect l="11310"/>
          <a:stretch/>
        </p:blipFill>
        <p:spPr>
          <a:xfrm>
            <a:off x="801794" y="2196012"/>
            <a:ext cx="3615548" cy="2344726"/>
          </a:xfrm>
          <a:prstGeom prst="rect">
            <a:avLst/>
          </a:prstGeom>
        </p:spPr>
      </p:pic>
      <p:pic>
        <p:nvPicPr>
          <p:cNvPr id="8" name="Grafik 7">
            <a:extLst>
              <a:ext uri="{FF2B5EF4-FFF2-40B4-BE49-F238E27FC236}">
                <a16:creationId xmlns:a16="http://schemas.microsoft.com/office/drawing/2014/main" id="{9AEF49ED-F8EE-FA4C-9075-FEE5ECF19DA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5492" r="21584"/>
          <a:stretch/>
        </p:blipFill>
        <p:spPr>
          <a:xfrm flipH="1">
            <a:off x="7291515" y="2196012"/>
            <a:ext cx="1240925" cy="2344726"/>
          </a:xfrm>
          <a:prstGeom prst="rect">
            <a:avLst/>
          </a:prstGeom>
        </p:spPr>
      </p:pic>
      <p:pic>
        <p:nvPicPr>
          <p:cNvPr id="23" name="Grafik 22">
            <a:extLst>
              <a:ext uri="{FF2B5EF4-FFF2-40B4-BE49-F238E27FC236}">
                <a16:creationId xmlns:a16="http://schemas.microsoft.com/office/drawing/2014/main" id="{2E8F5E52-3BB6-3F4C-9512-BA2D929554F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8204" r="26719"/>
          <a:stretch/>
        </p:blipFill>
        <p:spPr>
          <a:xfrm flipH="1">
            <a:off x="4860032" y="2196012"/>
            <a:ext cx="1056918" cy="2344726"/>
          </a:xfrm>
          <a:prstGeom prst="rect">
            <a:avLst/>
          </a:prstGeom>
        </p:spPr>
      </p:pic>
      <p:pic>
        <p:nvPicPr>
          <p:cNvPr id="27" name="Grafik 26">
            <a:extLst>
              <a:ext uri="{FF2B5EF4-FFF2-40B4-BE49-F238E27FC236}">
                <a16:creationId xmlns:a16="http://schemas.microsoft.com/office/drawing/2014/main" id="{C76EE255-17E0-CC4C-86A1-5DAD6D86D14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196736" y="6126674"/>
            <a:ext cx="1462651" cy="1462651"/>
          </a:xfrm>
          <a:prstGeom prst="rect">
            <a:avLst/>
          </a:prstGeom>
        </p:spPr>
      </p:pic>
      <p:pic>
        <p:nvPicPr>
          <p:cNvPr id="29" name="Grafik 28">
            <a:extLst>
              <a:ext uri="{FF2B5EF4-FFF2-40B4-BE49-F238E27FC236}">
                <a16:creationId xmlns:a16="http://schemas.microsoft.com/office/drawing/2014/main" id="{E5980393-DE96-7443-A00B-5E4DD7CF76E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868144" y="2404862"/>
            <a:ext cx="1384178" cy="1384178"/>
          </a:xfrm>
          <a:prstGeom prst="rect">
            <a:avLst/>
          </a:prstGeom>
        </p:spPr>
      </p:pic>
    </p:spTree>
    <p:extLst>
      <p:ext uri="{BB962C8B-B14F-4D97-AF65-F5344CB8AC3E}">
        <p14:creationId xmlns:p14="http://schemas.microsoft.com/office/powerpoint/2010/main" val="6882442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1200329"/>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Fragen zum Thema</a:t>
            </a:r>
          </a:p>
          <a:p>
            <a:pPr marL="457200" indent="-457200" algn="ctr"/>
            <a:r>
              <a:rPr lang="de-DE"/>
              <a:t>Architekt vs. Bauingenieur (?)</a:t>
            </a:r>
          </a:p>
        </p:txBody>
      </p:sp>
      <p:sp>
        <p:nvSpPr>
          <p:cNvPr id="15" name="Titel 1"/>
          <p:cNvSpPr txBox="1">
            <a:spLocks/>
          </p:cNvSpPr>
          <p:nvPr/>
        </p:nvSpPr>
        <p:spPr>
          <a:xfrm>
            <a:off x="801794" y="1439539"/>
            <a:ext cx="7772400" cy="1470025"/>
          </a:xfrm>
          <a:prstGeom prst="rect">
            <a:avLst/>
          </a:prstGeom>
        </p:spPr>
        <p:txBody>
          <a:bodyPr>
            <a:no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endParaRPr lang="de-DE" sz="4000"/>
          </a:p>
        </p:txBody>
      </p:sp>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6" name="Grafik 15">
            <a:hlinkClick r:id="rId4" action="ppaction://hlinksldjump"/>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
        <p:nvSpPr>
          <p:cNvPr id="10" name="Textfeld 9"/>
          <p:cNvSpPr txBox="1"/>
          <p:nvPr/>
        </p:nvSpPr>
        <p:spPr>
          <a:xfrm>
            <a:off x="2987824" y="323364"/>
            <a:ext cx="2808312" cy="215444"/>
          </a:xfrm>
          <a:prstGeom prst="rect">
            <a:avLst/>
          </a:prstGeom>
          <a:noFill/>
        </p:spPr>
        <p:txBody>
          <a:bodyPr wrap="square" rtlCol="0">
            <a:spAutoFit/>
          </a:bodyPr>
          <a:lstStyle/>
          <a:p>
            <a:pPr algn="ctr"/>
            <a:r>
              <a:rPr lang="de-DE" sz="800">
                <a:solidFill>
                  <a:schemeClr val="bg1">
                    <a:lumMod val="65000"/>
                  </a:schemeClr>
                </a:solidFill>
              </a:rPr>
              <a:t>Schaukel, SHP Architekten GmbH</a:t>
            </a:r>
          </a:p>
        </p:txBody>
      </p:sp>
      <p:pic>
        <p:nvPicPr>
          <p:cNvPr id="14" name="Grafik 13">
            <a:extLst>
              <a:ext uri="{FF2B5EF4-FFF2-40B4-BE49-F238E27FC236}">
                <a16:creationId xmlns:a16="http://schemas.microsoft.com/office/drawing/2014/main" id="{B5A04BD1-E11C-9744-8ECB-97A06C395E0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656209" y="2540931"/>
            <a:ext cx="5852270" cy="3336341"/>
          </a:xfrm>
          <a:prstGeom prst="rect">
            <a:avLst/>
          </a:prstGeom>
        </p:spPr>
      </p:pic>
    </p:spTree>
    <p:extLst>
      <p:ext uri="{BB962C8B-B14F-4D97-AF65-F5344CB8AC3E}">
        <p14:creationId xmlns:p14="http://schemas.microsoft.com/office/powerpoint/2010/main" val="2782038112"/>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b="1">
                <a:solidFill>
                  <a:schemeClr val="tx1">
                    <a:lumMod val="75000"/>
                    <a:lumOff val="25000"/>
                  </a:schemeClr>
                </a:solidFill>
              </a:rPr>
              <a:t>Bin ich wirklich gut genug (?)</a:t>
            </a:r>
          </a:p>
        </p:txBody>
      </p:sp>
      <p:sp>
        <p:nvSpPr>
          <p:cNvPr id="15" name="Titel 1"/>
          <p:cNvSpPr txBox="1">
            <a:spLocks/>
          </p:cNvSpPr>
          <p:nvPr/>
        </p:nvSpPr>
        <p:spPr>
          <a:xfrm>
            <a:off x="801794" y="1439539"/>
            <a:ext cx="7772400" cy="1470025"/>
          </a:xfrm>
          <a:prstGeom prst="rect">
            <a:avLst/>
          </a:prstGeom>
        </p:spPr>
        <p:txBody>
          <a:bodyPr>
            <a:no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endParaRPr lang="de-DE" sz="4000"/>
          </a:p>
        </p:txBody>
      </p:sp>
      <p:sp>
        <p:nvSpPr>
          <p:cNvPr id="16" name="Untertitel 2"/>
          <p:cNvSpPr txBox="1">
            <a:spLocks/>
          </p:cNvSpPr>
          <p:nvPr/>
        </p:nvSpPr>
        <p:spPr>
          <a:xfrm>
            <a:off x="1345810" y="5627988"/>
            <a:ext cx="6400800" cy="625624"/>
          </a:xfrm>
          <a:prstGeom prst="rect">
            <a:avLst/>
          </a:prstGeom>
        </p:spPr>
        <p:txBody>
          <a:bodyPr>
            <a:normAutofit/>
          </a:bodyPr>
          <a:lstStyle>
            <a:lvl1pPr marL="342900" indent="-342900" algn="l" defTabSz="914400" rtl="0" eaLnBrk="1" latinLnBrk="0" hangingPunct="1">
              <a:spcBef>
                <a:spcPct val="20000"/>
              </a:spcBef>
              <a:buClr>
                <a:srgbClr val="00B0F0"/>
              </a:buClr>
              <a:buFont typeface="Wingdings" pitchFamily="2" charset="2"/>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B0F0"/>
              </a:buClr>
              <a:buFont typeface="Courier New" pitchFamily="49" charset="0"/>
              <a:buChar char="o"/>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B0F0"/>
              </a:buClr>
              <a:buFont typeface="Symbol" pitchFamily="18" charset="2"/>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de-DE">
                <a:solidFill>
                  <a:schemeClr val="tx1">
                    <a:lumMod val="50000"/>
                    <a:lumOff val="50000"/>
                  </a:schemeClr>
                </a:solidFill>
              </a:rPr>
              <a:t>„Kann ich das überhaupt </a:t>
            </a:r>
            <a:r>
              <a:rPr lang="de-DE" err="1">
                <a:solidFill>
                  <a:schemeClr val="tx1">
                    <a:lumMod val="50000"/>
                    <a:lumOff val="50000"/>
                  </a:schemeClr>
                </a:solidFill>
              </a:rPr>
              <a:t>händeln</a:t>
            </a:r>
            <a:r>
              <a:rPr lang="de-DE">
                <a:solidFill>
                  <a:schemeClr val="tx1">
                    <a:lumMod val="50000"/>
                    <a:lumOff val="50000"/>
                  </a:schemeClr>
                </a:solidFill>
              </a:rPr>
              <a:t>?“</a:t>
            </a:r>
          </a:p>
        </p:txBody>
      </p:sp>
      <p:pic>
        <p:nvPicPr>
          <p:cNvPr id="17" name="Grafik 16"/>
          <p:cNvPicPr>
            <a:picLocks noChangeAspect="1"/>
          </p:cNvPicPr>
          <p:nvPr/>
        </p:nvPicPr>
        <p:blipFill>
          <a:blip r:embed="rId3">
            <a:clrChange>
              <a:clrFrom>
                <a:srgbClr val="FFFFFF"/>
              </a:clrFrom>
              <a:clrTo>
                <a:srgbClr val="FFFFFF">
                  <a:alpha val="0"/>
                </a:srgbClr>
              </a:clrTo>
            </a:clrChange>
          </a:blip>
          <a:stretch>
            <a:fillRect/>
          </a:stretch>
        </p:blipFill>
        <p:spPr>
          <a:xfrm>
            <a:off x="2051720" y="1772816"/>
            <a:ext cx="4988980" cy="3699171"/>
          </a:xfrm>
          <a:prstGeom prst="rect">
            <a:avLst/>
          </a:prstGeom>
        </p:spPr>
      </p:pic>
      <p:grpSp>
        <p:nvGrpSpPr>
          <p:cNvPr id="10" name="Gruppieren 9"/>
          <p:cNvGrpSpPr/>
          <p:nvPr/>
        </p:nvGrpSpPr>
        <p:grpSpPr>
          <a:xfrm>
            <a:off x="6516216" y="188640"/>
            <a:ext cx="2376264" cy="576064"/>
            <a:chOff x="6516216" y="260648"/>
            <a:chExt cx="2376264" cy="576064"/>
          </a:xfrm>
        </p:grpSpPr>
        <p:sp>
          <p:nvSpPr>
            <p:cNvPr id="11" name="Rechteck 10"/>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2" name="Grafik 11"/>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3" name="Rechteck 12"/>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310997732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555F3694-5324-3C45-94B4-59F5BF35FD3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47864" y="1520856"/>
            <a:ext cx="1770272" cy="3540543"/>
          </a:xfrm>
          <a:prstGeom prst="rect">
            <a:avLst/>
          </a:prstGeom>
        </p:spPr>
      </p:pic>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r>
              <a:rPr lang="de-DE" b="1">
                <a:solidFill>
                  <a:schemeClr val="tx1">
                    <a:lumMod val="75000"/>
                    <a:lumOff val="25000"/>
                  </a:schemeClr>
                </a:solidFill>
              </a:rPr>
              <a:t>Studienantritt</a:t>
            </a:r>
          </a:p>
        </p:txBody>
      </p:sp>
      <p:sp>
        <p:nvSpPr>
          <p:cNvPr id="13" name="Rechteck 12"/>
          <p:cNvSpPr/>
          <p:nvPr/>
        </p:nvSpPr>
        <p:spPr>
          <a:xfrm>
            <a:off x="945685" y="1652192"/>
            <a:ext cx="2402179" cy="3288976"/>
          </a:xfrm>
          <a:prstGeom prst="rect">
            <a:avLst/>
          </a:prstGeom>
          <a:solidFill>
            <a:schemeClr val="bg1">
              <a:lumMod val="8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lumMod val="75000"/>
                    <a:lumOff val="25000"/>
                  </a:schemeClr>
                </a:solidFill>
              </a:rPr>
              <a:t>Hauptstudium</a:t>
            </a:r>
            <a:endParaRPr lang="en-CA" sz="2400">
              <a:solidFill>
                <a:schemeClr val="tx1">
                  <a:lumMod val="75000"/>
                  <a:lumOff val="25000"/>
                </a:schemeClr>
              </a:solidFill>
            </a:endParaRPr>
          </a:p>
        </p:txBody>
      </p:sp>
      <p:sp>
        <p:nvSpPr>
          <p:cNvPr id="14" name="Rechteck 13"/>
          <p:cNvSpPr/>
          <p:nvPr/>
        </p:nvSpPr>
        <p:spPr>
          <a:xfrm>
            <a:off x="4716016" y="5365168"/>
            <a:ext cx="1676666" cy="838334"/>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a:t>Persönliches Interesse</a:t>
            </a:r>
            <a:endParaRPr lang="en-CA" sz="1600"/>
          </a:p>
        </p:txBody>
      </p:sp>
      <p:sp>
        <p:nvSpPr>
          <p:cNvPr id="15" name="Rechteck 14"/>
          <p:cNvSpPr/>
          <p:nvPr/>
        </p:nvSpPr>
        <p:spPr>
          <a:xfrm>
            <a:off x="6948264" y="3825112"/>
            <a:ext cx="1676666" cy="612000"/>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a:t>Hausaufgaben</a:t>
            </a:r>
            <a:endParaRPr lang="en-CA" sz="1200"/>
          </a:p>
        </p:txBody>
      </p:sp>
      <p:sp>
        <p:nvSpPr>
          <p:cNvPr id="16" name="Rechteck 15"/>
          <p:cNvSpPr/>
          <p:nvPr/>
        </p:nvSpPr>
        <p:spPr>
          <a:xfrm>
            <a:off x="6948264" y="4401176"/>
            <a:ext cx="1676666" cy="612000"/>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a:t>Mathe Vorkurs</a:t>
            </a:r>
            <a:endParaRPr lang="en-CA" sz="1200"/>
          </a:p>
        </p:txBody>
      </p:sp>
      <p:sp>
        <p:nvSpPr>
          <p:cNvPr id="17" name="Rechteck 16"/>
          <p:cNvSpPr/>
          <p:nvPr/>
        </p:nvSpPr>
        <p:spPr>
          <a:xfrm>
            <a:off x="2051720" y="5365168"/>
            <a:ext cx="1676666" cy="838334"/>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a:t>Allgemeine</a:t>
            </a:r>
            <a:br>
              <a:rPr lang="de-DE" sz="1600"/>
            </a:br>
            <a:r>
              <a:rPr lang="de-DE" sz="1600"/>
              <a:t>Hochschulreife</a:t>
            </a:r>
            <a:endParaRPr lang="en-CA" sz="1600"/>
          </a:p>
        </p:txBody>
      </p:sp>
      <p:sp>
        <p:nvSpPr>
          <p:cNvPr id="23" name="Rechteck 22"/>
          <p:cNvSpPr/>
          <p:nvPr/>
        </p:nvSpPr>
        <p:spPr>
          <a:xfrm>
            <a:off x="3970173" y="5046873"/>
            <a:ext cx="504056" cy="686383"/>
          </a:xfrm>
          <a:prstGeom prst="rect">
            <a:avLst/>
          </a:prstGeom>
          <a:gradFill flip="none" rotWithShape="1">
            <a:gsLst>
              <a:gs pos="0">
                <a:srgbClr val="85879D"/>
              </a:gs>
              <a:gs pos="50000">
                <a:srgbClr val="7C7E95"/>
              </a:gs>
              <a:gs pos="100000">
                <a:srgbClr val="CECFD8"/>
              </a:gs>
            </a:gsLst>
            <a:lin ang="5400000" scaled="1"/>
            <a:tileRect/>
          </a:gradFill>
          <a:ln w="12700">
            <a:noFill/>
          </a:ln>
          <a:effectLst>
            <a:outerShdw blurRad="50800" dist="38100" dir="2700000" algn="tl" rotWithShape="0">
              <a:prstClr val="black">
                <a:alpha val="40000"/>
              </a:prstClr>
            </a:outerShdw>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grpSp>
        <p:nvGrpSpPr>
          <p:cNvPr id="25" name="Gruppieren 24"/>
          <p:cNvGrpSpPr/>
          <p:nvPr/>
        </p:nvGrpSpPr>
        <p:grpSpPr>
          <a:xfrm>
            <a:off x="865498" y="5074620"/>
            <a:ext cx="4032000" cy="62481"/>
            <a:chOff x="4344287" y="4862564"/>
            <a:chExt cx="3211120" cy="70934"/>
          </a:xfrm>
        </p:grpSpPr>
        <p:sp>
          <p:nvSpPr>
            <p:cNvPr id="26" name="Line 48"/>
            <p:cNvSpPr>
              <a:spLocks noChangeShapeType="1"/>
            </p:cNvSpPr>
            <p:nvPr/>
          </p:nvSpPr>
          <p:spPr bwMode="auto">
            <a:xfrm flipV="1">
              <a:off x="7512007" y="4882463"/>
              <a:ext cx="43400" cy="48665"/>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27" name="Line 47"/>
            <p:cNvSpPr>
              <a:spLocks noChangeShapeType="1"/>
            </p:cNvSpPr>
            <p:nvPr/>
          </p:nvSpPr>
          <p:spPr bwMode="auto">
            <a:xfrm flipV="1">
              <a:off x="7527593" y="4862564"/>
              <a:ext cx="13960" cy="14022"/>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28" name="Line 52"/>
            <p:cNvSpPr>
              <a:spLocks noChangeShapeType="1"/>
            </p:cNvSpPr>
            <p:nvPr/>
          </p:nvSpPr>
          <p:spPr bwMode="auto">
            <a:xfrm flipV="1">
              <a:off x="4344287" y="4862564"/>
              <a:ext cx="35311" cy="35457"/>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29" name="Line 51"/>
            <p:cNvSpPr>
              <a:spLocks noChangeShapeType="1"/>
            </p:cNvSpPr>
            <p:nvPr/>
          </p:nvSpPr>
          <p:spPr bwMode="auto">
            <a:xfrm flipV="1">
              <a:off x="434666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0" name="Line 50"/>
            <p:cNvSpPr>
              <a:spLocks noChangeShapeType="1"/>
            </p:cNvSpPr>
            <p:nvPr/>
          </p:nvSpPr>
          <p:spPr bwMode="auto">
            <a:xfrm flipV="1">
              <a:off x="438434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1" name="Line 54"/>
            <p:cNvSpPr>
              <a:spLocks noChangeShapeType="1"/>
            </p:cNvSpPr>
            <p:nvPr/>
          </p:nvSpPr>
          <p:spPr bwMode="auto">
            <a:xfrm flipV="1">
              <a:off x="442202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2" name="Line 53"/>
            <p:cNvSpPr>
              <a:spLocks noChangeShapeType="1"/>
            </p:cNvSpPr>
            <p:nvPr/>
          </p:nvSpPr>
          <p:spPr bwMode="auto">
            <a:xfrm flipV="1">
              <a:off x="445970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3" name="Line 52"/>
            <p:cNvSpPr>
              <a:spLocks noChangeShapeType="1"/>
            </p:cNvSpPr>
            <p:nvPr/>
          </p:nvSpPr>
          <p:spPr bwMode="auto">
            <a:xfrm flipV="1">
              <a:off x="449739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4" name="Line 51"/>
            <p:cNvSpPr>
              <a:spLocks noChangeShapeType="1"/>
            </p:cNvSpPr>
            <p:nvPr/>
          </p:nvSpPr>
          <p:spPr bwMode="auto">
            <a:xfrm flipV="1">
              <a:off x="453507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5" name="Line 50"/>
            <p:cNvSpPr>
              <a:spLocks noChangeShapeType="1"/>
            </p:cNvSpPr>
            <p:nvPr/>
          </p:nvSpPr>
          <p:spPr bwMode="auto">
            <a:xfrm flipV="1">
              <a:off x="457275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6" name="Line 54"/>
            <p:cNvSpPr>
              <a:spLocks noChangeShapeType="1"/>
            </p:cNvSpPr>
            <p:nvPr/>
          </p:nvSpPr>
          <p:spPr bwMode="auto">
            <a:xfrm flipV="1">
              <a:off x="461044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7" name="Line 53"/>
            <p:cNvSpPr>
              <a:spLocks noChangeShapeType="1"/>
            </p:cNvSpPr>
            <p:nvPr/>
          </p:nvSpPr>
          <p:spPr bwMode="auto">
            <a:xfrm flipV="1">
              <a:off x="464812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8" name="Line 52"/>
            <p:cNvSpPr>
              <a:spLocks noChangeShapeType="1"/>
            </p:cNvSpPr>
            <p:nvPr/>
          </p:nvSpPr>
          <p:spPr bwMode="auto">
            <a:xfrm flipV="1">
              <a:off x="468580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39" name="Line 51"/>
            <p:cNvSpPr>
              <a:spLocks noChangeShapeType="1"/>
            </p:cNvSpPr>
            <p:nvPr/>
          </p:nvSpPr>
          <p:spPr bwMode="auto">
            <a:xfrm flipV="1">
              <a:off x="472348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0" name="Line 50"/>
            <p:cNvSpPr>
              <a:spLocks noChangeShapeType="1"/>
            </p:cNvSpPr>
            <p:nvPr/>
          </p:nvSpPr>
          <p:spPr bwMode="auto">
            <a:xfrm flipV="1">
              <a:off x="476117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1" name="Line 52"/>
            <p:cNvSpPr>
              <a:spLocks noChangeShapeType="1"/>
            </p:cNvSpPr>
            <p:nvPr/>
          </p:nvSpPr>
          <p:spPr bwMode="auto">
            <a:xfrm flipV="1">
              <a:off x="479885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2" name="Line 51"/>
            <p:cNvSpPr>
              <a:spLocks noChangeShapeType="1"/>
            </p:cNvSpPr>
            <p:nvPr/>
          </p:nvSpPr>
          <p:spPr bwMode="auto">
            <a:xfrm flipV="1">
              <a:off x="483653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3" name="Line 50"/>
            <p:cNvSpPr>
              <a:spLocks noChangeShapeType="1"/>
            </p:cNvSpPr>
            <p:nvPr/>
          </p:nvSpPr>
          <p:spPr bwMode="auto">
            <a:xfrm flipV="1">
              <a:off x="487421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4" name="Line 54"/>
            <p:cNvSpPr>
              <a:spLocks noChangeShapeType="1"/>
            </p:cNvSpPr>
            <p:nvPr/>
          </p:nvSpPr>
          <p:spPr bwMode="auto">
            <a:xfrm flipV="1">
              <a:off x="491190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5" name="Line 53"/>
            <p:cNvSpPr>
              <a:spLocks noChangeShapeType="1"/>
            </p:cNvSpPr>
            <p:nvPr/>
          </p:nvSpPr>
          <p:spPr bwMode="auto">
            <a:xfrm flipV="1">
              <a:off x="494958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6" name="Line 52"/>
            <p:cNvSpPr>
              <a:spLocks noChangeShapeType="1"/>
            </p:cNvSpPr>
            <p:nvPr/>
          </p:nvSpPr>
          <p:spPr bwMode="auto">
            <a:xfrm flipV="1">
              <a:off x="498726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7" name="Line 51"/>
            <p:cNvSpPr>
              <a:spLocks noChangeShapeType="1"/>
            </p:cNvSpPr>
            <p:nvPr/>
          </p:nvSpPr>
          <p:spPr bwMode="auto">
            <a:xfrm flipV="1">
              <a:off x="502495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8" name="Line 50"/>
            <p:cNvSpPr>
              <a:spLocks noChangeShapeType="1"/>
            </p:cNvSpPr>
            <p:nvPr/>
          </p:nvSpPr>
          <p:spPr bwMode="auto">
            <a:xfrm flipV="1">
              <a:off x="506263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49" name="Line 54"/>
            <p:cNvSpPr>
              <a:spLocks noChangeShapeType="1"/>
            </p:cNvSpPr>
            <p:nvPr/>
          </p:nvSpPr>
          <p:spPr bwMode="auto">
            <a:xfrm flipV="1">
              <a:off x="510031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0" name="Line 53"/>
            <p:cNvSpPr>
              <a:spLocks noChangeShapeType="1"/>
            </p:cNvSpPr>
            <p:nvPr/>
          </p:nvSpPr>
          <p:spPr bwMode="auto">
            <a:xfrm flipV="1">
              <a:off x="513799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1" name="Line 52"/>
            <p:cNvSpPr>
              <a:spLocks noChangeShapeType="1"/>
            </p:cNvSpPr>
            <p:nvPr/>
          </p:nvSpPr>
          <p:spPr bwMode="auto">
            <a:xfrm flipV="1">
              <a:off x="517568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2" name="Line 51"/>
            <p:cNvSpPr>
              <a:spLocks noChangeShapeType="1"/>
            </p:cNvSpPr>
            <p:nvPr/>
          </p:nvSpPr>
          <p:spPr bwMode="auto">
            <a:xfrm flipV="1">
              <a:off x="521336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3" name="Line 50"/>
            <p:cNvSpPr>
              <a:spLocks noChangeShapeType="1"/>
            </p:cNvSpPr>
            <p:nvPr/>
          </p:nvSpPr>
          <p:spPr bwMode="auto">
            <a:xfrm flipV="1">
              <a:off x="525104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4" name="Line 54"/>
            <p:cNvSpPr>
              <a:spLocks noChangeShapeType="1"/>
            </p:cNvSpPr>
            <p:nvPr/>
          </p:nvSpPr>
          <p:spPr bwMode="auto">
            <a:xfrm flipV="1">
              <a:off x="528872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5" name="Line 53"/>
            <p:cNvSpPr>
              <a:spLocks noChangeShapeType="1"/>
            </p:cNvSpPr>
            <p:nvPr/>
          </p:nvSpPr>
          <p:spPr bwMode="auto">
            <a:xfrm flipV="1">
              <a:off x="532641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6" name="Line 52"/>
            <p:cNvSpPr>
              <a:spLocks noChangeShapeType="1"/>
            </p:cNvSpPr>
            <p:nvPr/>
          </p:nvSpPr>
          <p:spPr bwMode="auto">
            <a:xfrm flipV="1">
              <a:off x="536409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7" name="Line 51"/>
            <p:cNvSpPr>
              <a:spLocks noChangeShapeType="1"/>
            </p:cNvSpPr>
            <p:nvPr/>
          </p:nvSpPr>
          <p:spPr bwMode="auto">
            <a:xfrm flipV="1">
              <a:off x="540177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8" name="Line 50"/>
            <p:cNvSpPr>
              <a:spLocks noChangeShapeType="1"/>
            </p:cNvSpPr>
            <p:nvPr/>
          </p:nvSpPr>
          <p:spPr bwMode="auto">
            <a:xfrm flipV="1">
              <a:off x="543945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59" name="Line 54"/>
            <p:cNvSpPr>
              <a:spLocks noChangeShapeType="1"/>
            </p:cNvSpPr>
            <p:nvPr/>
          </p:nvSpPr>
          <p:spPr bwMode="auto">
            <a:xfrm flipV="1">
              <a:off x="547714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0" name="Line 53"/>
            <p:cNvSpPr>
              <a:spLocks noChangeShapeType="1"/>
            </p:cNvSpPr>
            <p:nvPr/>
          </p:nvSpPr>
          <p:spPr bwMode="auto">
            <a:xfrm flipV="1">
              <a:off x="551482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1" name="Line 52"/>
            <p:cNvSpPr>
              <a:spLocks noChangeShapeType="1"/>
            </p:cNvSpPr>
            <p:nvPr/>
          </p:nvSpPr>
          <p:spPr bwMode="auto">
            <a:xfrm flipV="1">
              <a:off x="555250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2" name="Line 51"/>
            <p:cNvSpPr>
              <a:spLocks noChangeShapeType="1"/>
            </p:cNvSpPr>
            <p:nvPr/>
          </p:nvSpPr>
          <p:spPr bwMode="auto">
            <a:xfrm flipV="1">
              <a:off x="559019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3" name="Line 50"/>
            <p:cNvSpPr>
              <a:spLocks noChangeShapeType="1"/>
            </p:cNvSpPr>
            <p:nvPr/>
          </p:nvSpPr>
          <p:spPr bwMode="auto">
            <a:xfrm flipV="1">
              <a:off x="562787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4" name="Line 54"/>
            <p:cNvSpPr>
              <a:spLocks noChangeShapeType="1"/>
            </p:cNvSpPr>
            <p:nvPr/>
          </p:nvSpPr>
          <p:spPr bwMode="auto">
            <a:xfrm flipV="1">
              <a:off x="566555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5" name="Line 53"/>
            <p:cNvSpPr>
              <a:spLocks noChangeShapeType="1"/>
            </p:cNvSpPr>
            <p:nvPr/>
          </p:nvSpPr>
          <p:spPr bwMode="auto">
            <a:xfrm flipV="1">
              <a:off x="570323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6" name="Line 52"/>
            <p:cNvSpPr>
              <a:spLocks noChangeShapeType="1"/>
            </p:cNvSpPr>
            <p:nvPr/>
          </p:nvSpPr>
          <p:spPr bwMode="auto">
            <a:xfrm flipV="1">
              <a:off x="574092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7" name="Line 51"/>
            <p:cNvSpPr>
              <a:spLocks noChangeShapeType="1"/>
            </p:cNvSpPr>
            <p:nvPr/>
          </p:nvSpPr>
          <p:spPr bwMode="auto">
            <a:xfrm flipV="1">
              <a:off x="577860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8" name="Line 50"/>
            <p:cNvSpPr>
              <a:spLocks noChangeShapeType="1"/>
            </p:cNvSpPr>
            <p:nvPr/>
          </p:nvSpPr>
          <p:spPr bwMode="auto">
            <a:xfrm flipV="1">
              <a:off x="581628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69" name="Line 50"/>
            <p:cNvSpPr>
              <a:spLocks noChangeShapeType="1"/>
            </p:cNvSpPr>
            <p:nvPr/>
          </p:nvSpPr>
          <p:spPr bwMode="auto">
            <a:xfrm flipV="1">
              <a:off x="585397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0" name="Line 54"/>
            <p:cNvSpPr>
              <a:spLocks noChangeShapeType="1"/>
            </p:cNvSpPr>
            <p:nvPr/>
          </p:nvSpPr>
          <p:spPr bwMode="auto">
            <a:xfrm flipV="1">
              <a:off x="589165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1" name="Line 53"/>
            <p:cNvSpPr>
              <a:spLocks noChangeShapeType="1"/>
            </p:cNvSpPr>
            <p:nvPr/>
          </p:nvSpPr>
          <p:spPr bwMode="auto">
            <a:xfrm flipV="1">
              <a:off x="592933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2" name="Line 52"/>
            <p:cNvSpPr>
              <a:spLocks noChangeShapeType="1"/>
            </p:cNvSpPr>
            <p:nvPr/>
          </p:nvSpPr>
          <p:spPr bwMode="auto">
            <a:xfrm flipV="1">
              <a:off x="596701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3" name="Line 51"/>
            <p:cNvSpPr>
              <a:spLocks noChangeShapeType="1"/>
            </p:cNvSpPr>
            <p:nvPr/>
          </p:nvSpPr>
          <p:spPr bwMode="auto">
            <a:xfrm flipV="1">
              <a:off x="600470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4" name="Line 50"/>
            <p:cNvSpPr>
              <a:spLocks noChangeShapeType="1"/>
            </p:cNvSpPr>
            <p:nvPr/>
          </p:nvSpPr>
          <p:spPr bwMode="auto">
            <a:xfrm flipV="1">
              <a:off x="604238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5" name="Line 54"/>
            <p:cNvSpPr>
              <a:spLocks noChangeShapeType="1"/>
            </p:cNvSpPr>
            <p:nvPr/>
          </p:nvSpPr>
          <p:spPr bwMode="auto">
            <a:xfrm flipV="1">
              <a:off x="608006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6" name="Line 53"/>
            <p:cNvSpPr>
              <a:spLocks noChangeShapeType="1"/>
            </p:cNvSpPr>
            <p:nvPr/>
          </p:nvSpPr>
          <p:spPr bwMode="auto">
            <a:xfrm flipV="1">
              <a:off x="611774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7" name="Line 52"/>
            <p:cNvSpPr>
              <a:spLocks noChangeShapeType="1"/>
            </p:cNvSpPr>
            <p:nvPr/>
          </p:nvSpPr>
          <p:spPr bwMode="auto">
            <a:xfrm flipV="1">
              <a:off x="615543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8" name="Line 51"/>
            <p:cNvSpPr>
              <a:spLocks noChangeShapeType="1"/>
            </p:cNvSpPr>
            <p:nvPr/>
          </p:nvSpPr>
          <p:spPr bwMode="auto">
            <a:xfrm flipV="1">
              <a:off x="619311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79" name="Line 50"/>
            <p:cNvSpPr>
              <a:spLocks noChangeShapeType="1"/>
            </p:cNvSpPr>
            <p:nvPr/>
          </p:nvSpPr>
          <p:spPr bwMode="auto">
            <a:xfrm flipV="1">
              <a:off x="623079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0" name="Line 54"/>
            <p:cNvSpPr>
              <a:spLocks noChangeShapeType="1"/>
            </p:cNvSpPr>
            <p:nvPr/>
          </p:nvSpPr>
          <p:spPr bwMode="auto">
            <a:xfrm flipV="1">
              <a:off x="626848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1" name="Line 53"/>
            <p:cNvSpPr>
              <a:spLocks noChangeShapeType="1"/>
            </p:cNvSpPr>
            <p:nvPr/>
          </p:nvSpPr>
          <p:spPr bwMode="auto">
            <a:xfrm flipV="1">
              <a:off x="630616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2" name="Line 52"/>
            <p:cNvSpPr>
              <a:spLocks noChangeShapeType="1"/>
            </p:cNvSpPr>
            <p:nvPr/>
          </p:nvSpPr>
          <p:spPr bwMode="auto">
            <a:xfrm flipV="1">
              <a:off x="634384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3" name="Line 51"/>
            <p:cNvSpPr>
              <a:spLocks noChangeShapeType="1"/>
            </p:cNvSpPr>
            <p:nvPr/>
          </p:nvSpPr>
          <p:spPr bwMode="auto">
            <a:xfrm flipV="1">
              <a:off x="638152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4" name="Line 50"/>
            <p:cNvSpPr>
              <a:spLocks noChangeShapeType="1"/>
            </p:cNvSpPr>
            <p:nvPr/>
          </p:nvSpPr>
          <p:spPr bwMode="auto">
            <a:xfrm flipV="1">
              <a:off x="641921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5" name="Line 52"/>
            <p:cNvSpPr>
              <a:spLocks noChangeShapeType="1"/>
            </p:cNvSpPr>
            <p:nvPr/>
          </p:nvSpPr>
          <p:spPr bwMode="auto">
            <a:xfrm flipV="1">
              <a:off x="645689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6" name="Line 51"/>
            <p:cNvSpPr>
              <a:spLocks noChangeShapeType="1"/>
            </p:cNvSpPr>
            <p:nvPr/>
          </p:nvSpPr>
          <p:spPr bwMode="auto">
            <a:xfrm flipV="1">
              <a:off x="649457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7" name="Line 50"/>
            <p:cNvSpPr>
              <a:spLocks noChangeShapeType="1"/>
            </p:cNvSpPr>
            <p:nvPr/>
          </p:nvSpPr>
          <p:spPr bwMode="auto">
            <a:xfrm flipV="1">
              <a:off x="653225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8" name="Line 54"/>
            <p:cNvSpPr>
              <a:spLocks noChangeShapeType="1"/>
            </p:cNvSpPr>
            <p:nvPr/>
          </p:nvSpPr>
          <p:spPr bwMode="auto">
            <a:xfrm flipV="1">
              <a:off x="656994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89" name="Line 53"/>
            <p:cNvSpPr>
              <a:spLocks noChangeShapeType="1"/>
            </p:cNvSpPr>
            <p:nvPr/>
          </p:nvSpPr>
          <p:spPr bwMode="auto">
            <a:xfrm flipV="1">
              <a:off x="660762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0" name="Line 52"/>
            <p:cNvSpPr>
              <a:spLocks noChangeShapeType="1"/>
            </p:cNvSpPr>
            <p:nvPr/>
          </p:nvSpPr>
          <p:spPr bwMode="auto">
            <a:xfrm flipV="1">
              <a:off x="664531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1" name="Line 51"/>
            <p:cNvSpPr>
              <a:spLocks noChangeShapeType="1"/>
            </p:cNvSpPr>
            <p:nvPr/>
          </p:nvSpPr>
          <p:spPr bwMode="auto">
            <a:xfrm flipV="1">
              <a:off x="668299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2" name="Line 50"/>
            <p:cNvSpPr>
              <a:spLocks noChangeShapeType="1"/>
            </p:cNvSpPr>
            <p:nvPr/>
          </p:nvSpPr>
          <p:spPr bwMode="auto">
            <a:xfrm flipV="1">
              <a:off x="672067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3" name="Line 54"/>
            <p:cNvSpPr>
              <a:spLocks noChangeShapeType="1"/>
            </p:cNvSpPr>
            <p:nvPr/>
          </p:nvSpPr>
          <p:spPr bwMode="auto">
            <a:xfrm flipV="1">
              <a:off x="675835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4" name="Line 53"/>
            <p:cNvSpPr>
              <a:spLocks noChangeShapeType="1"/>
            </p:cNvSpPr>
            <p:nvPr/>
          </p:nvSpPr>
          <p:spPr bwMode="auto">
            <a:xfrm flipV="1">
              <a:off x="679604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5" name="Line 52"/>
            <p:cNvSpPr>
              <a:spLocks noChangeShapeType="1"/>
            </p:cNvSpPr>
            <p:nvPr/>
          </p:nvSpPr>
          <p:spPr bwMode="auto">
            <a:xfrm flipV="1">
              <a:off x="683372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6" name="Line 51"/>
            <p:cNvSpPr>
              <a:spLocks noChangeShapeType="1"/>
            </p:cNvSpPr>
            <p:nvPr/>
          </p:nvSpPr>
          <p:spPr bwMode="auto">
            <a:xfrm flipV="1">
              <a:off x="687140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7" name="Line 50"/>
            <p:cNvSpPr>
              <a:spLocks noChangeShapeType="1"/>
            </p:cNvSpPr>
            <p:nvPr/>
          </p:nvSpPr>
          <p:spPr bwMode="auto">
            <a:xfrm flipV="1">
              <a:off x="690909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8" name="Line 54"/>
            <p:cNvSpPr>
              <a:spLocks noChangeShapeType="1"/>
            </p:cNvSpPr>
            <p:nvPr/>
          </p:nvSpPr>
          <p:spPr bwMode="auto">
            <a:xfrm flipV="1">
              <a:off x="694677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99" name="Line 53"/>
            <p:cNvSpPr>
              <a:spLocks noChangeShapeType="1"/>
            </p:cNvSpPr>
            <p:nvPr/>
          </p:nvSpPr>
          <p:spPr bwMode="auto">
            <a:xfrm flipV="1">
              <a:off x="698445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0" name="Line 52"/>
            <p:cNvSpPr>
              <a:spLocks noChangeShapeType="1"/>
            </p:cNvSpPr>
            <p:nvPr/>
          </p:nvSpPr>
          <p:spPr bwMode="auto">
            <a:xfrm flipV="1">
              <a:off x="702214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1" name="Line 51"/>
            <p:cNvSpPr>
              <a:spLocks noChangeShapeType="1"/>
            </p:cNvSpPr>
            <p:nvPr/>
          </p:nvSpPr>
          <p:spPr bwMode="auto">
            <a:xfrm flipV="1">
              <a:off x="705983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2" name="Line 50"/>
            <p:cNvSpPr>
              <a:spLocks noChangeShapeType="1"/>
            </p:cNvSpPr>
            <p:nvPr/>
          </p:nvSpPr>
          <p:spPr bwMode="auto">
            <a:xfrm flipV="1">
              <a:off x="709751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3" name="Line 54"/>
            <p:cNvSpPr>
              <a:spLocks noChangeShapeType="1"/>
            </p:cNvSpPr>
            <p:nvPr/>
          </p:nvSpPr>
          <p:spPr bwMode="auto">
            <a:xfrm flipV="1">
              <a:off x="713519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4" name="Line 53"/>
            <p:cNvSpPr>
              <a:spLocks noChangeShapeType="1"/>
            </p:cNvSpPr>
            <p:nvPr/>
          </p:nvSpPr>
          <p:spPr bwMode="auto">
            <a:xfrm flipV="1">
              <a:off x="717288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5" name="Line 52"/>
            <p:cNvSpPr>
              <a:spLocks noChangeShapeType="1"/>
            </p:cNvSpPr>
            <p:nvPr/>
          </p:nvSpPr>
          <p:spPr bwMode="auto">
            <a:xfrm flipV="1">
              <a:off x="721056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6" name="Line 51"/>
            <p:cNvSpPr>
              <a:spLocks noChangeShapeType="1"/>
            </p:cNvSpPr>
            <p:nvPr/>
          </p:nvSpPr>
          <p:spPr bwMode="auto">
            <a:xfrm flipV="1">
              <a:off x="724824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7" name="Line 50"/>
            <p:cNvSpPr>
              <a:spLocks noChangeShapeType="1"/>
            </p:cNvSpPr>
            <p:nvPr/>
          </p:nvSpPr>
          <p:spPr bwMode="auto">
            <a:xfrm flipV="1">
              <a:off x="728593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8" name="Line 54"/>
            <p:cNvSpPr>
              <a:spLocks noChangeShapeType="1"/>
            </p:cNvSpPr>
            <p:nvPr/>
          </p:nvSpPr>
          <p:spPr bwMode="auto">
            <a:xfrm flipV="1">
              <a:off x="732362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09" name="Line 53"/>
            <p:cNvSpPr>
              <a:spLocks noChangeShapeType="1"/>
            </p:cNvSpPr>
            <p:nvPr/>
          </p:nvSpPr>
          <p:spPr bwMode="auto">
            <a:xfrm flipV="1">
              <a:off x="736130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10" name="Line 52"/>
            <p:cNvSpPr>
              <a:spLocks noChangeShapeType="1"/>
            </p:cNvSpPr>
            <p:nvPr/>
          </p:nvSpPr>
          <p:spPr bwMode="auto">
            <a:xfrm flipV="1">
              <a:off x="739899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11" name="Line 51"/>
            <p:cNvSpPr>
              <a:spLocks noChangeShapeType="1"/>
            </p:cNvSpPr>
            <p:nvPr/>
          </p:nvSpPr>
          <p:spPr bwMode="auto">
            <a:xfrm flipV="1">
              <a:off x="743667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12" name="Line 50"/>
            <p:cNvSpPr>
              <a:spLocks noChangeShapeType="1"/>
            </p:cNvSpPr>
            <p:nvPr/>
          </p:nvSpPr>
          <p:spPr bwMode="auto">
            <a:xfrm flipV="1">
              <a:off x="747435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grpSp>
      <p:grpSp>
        <p:nvGrpSpPr>
          <p:cNvPr id="113" name="Gruppieren 112"/>
          <p:cNvGrpSpPr/>
          <p:nvPr/>
        </p:nvGrpSpPr>
        <p:grpSpPr>
          <a:xfrm>
            <a:off x="865498" y="5072006"/>
            <a:ext cx="7378910" cy="62481"/>
            <a:chOff x="451305" y="4862564"/>
            <a:chExt cx="7109151" cy="70934"/>
          </a:xfrm>
        </p:grpSpPr>
        <p:cxnSp>
          <p:nvCxnSpPr>
            <p:cNvPr id="114" name="Gerade Verbindung 445"/>
            <p:cNvCxnSpPr/>
            <p:nvPr/>
          </p:nvCxnSpPr>
          <p:spPr>
            <a:xfrm>
              <a:off x="451305" y="4862564"/>
              <a:ext cx="7109151" cy="0"/>
            </a:xfrm>
            <a:prstGeom prst="line">
              <a:avLst/>
            </a:prstGeom>
            <a:ln w="1905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5" name="Line 48"/>
            <p:cNvSpPr>
              <a:spLocks noChangeShapeType="1"/>
            </p:cNvSpPr>
            <p:nvPr/>
          </p:nvSpPr>
          <p:spPr bwMode="auto">
            <a:xfrm flipV="1">
              <a:off x="7512007" y="4882463"/>
              <a:ext cx="43400" cy="48665"/>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16" name="Line 47"/>
            <p:cNvSpPr>
              <a:spLocks noChangeShapeType="1"/>
            </p:cNvSpPr>
            <p:nvPr/>
          </p:nvSpPr>
          <p:spPr bwMode="auto">
            <a:xfrm flipV="1">
              <a:off x="7527593" y="4862564"/>
              <a:ext cx="13960" cy="14022"/>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17" name="Line 52"/>
            <p:cNvSpPr>
              <a:spLocks noChangeShapeType="1"/>
            </p:cNvSpPr>
            <p:nvPr/>
          </p:nvSpPr>
          <p:spPr bwMode="auto">
            <a:xfrm flipV="1">
              <a:off x="4344287" y="4862564"/>
              <a:ext cx="35311" cy="35457"/>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18" name="Line 51"/>
            <p:cNvSpPr>
              <a:spLocks noChangeShapeType="1"/>
            </p:cNvSpPr>
            <p:nvPr/>
          </p:nvSpPr>
          <p:spPr bwMode="auto">
            <a:xfrm flipV="1">
              <a:off x="434666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19" name="Line 50"/>
            <p:cNvSpPr>
              <a:spLocks noChangeShapeType="1"/>
            </p:cNvSpPr>
            <p:nvPr/>
          </p:nvSpPr>
          <p:spPr bwMode="auto">
            <a:xfrm flipV="1">
              <a:off x="438434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0" name="Line 54"/>
            <p:cNvSpPr>
              <a:spLocks noChangeShapeType="1"/>
            </p:cNvSpPr>
            <p:nvPr/>
          </p:nvSpPr>
          <p:spPr bwMode="auto">
            <a:xfrm flipV="1">
              <a:off x="442202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1" name="Line 53"/>
            <p:cNvSpPr>
              <a:spLocks noChangeShapeType="1"/>
            </p:cNvSpPr>
            <p:nvPr/>
          </p:nvSpPr>
          <p:spPr bwMode="auto">
            <a:xfrm flipV="1">
              <a:off x="445970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2" name="Line 52"/>
            <p:cNvSpPr>
              <a:spLocks noChangeShapeType="1"/>
            </p:cNvSpPr>
            <p:nvPr/>
          </p:nvSpPr>
          <p:spPr bwMode="auto">
            <a:xfrm flipV="1">
              <a:off x="449739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3" name="Line 51"/>
            <p:cNvSpPr>
              <a:spLocks noChangeShapeType="1"/>
            </p:cNvSpPr>
            <p:nvPr/>
          </p:nvSpPr>
          <p:spPr bwMode="auto">
            <a:xfrm flipV="1">
              <a:off x="453507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4" name="Line 50"/>
            <p:cNvSpPr>
              <a:spLocks noChangeShapeType="1"/>
            </p:cNvSpPr>
            <p:nvPr/>
          </p:nvSpPr>
          <p:spPr bwMode="auto">
            <a:xfrm flipV="1">
              <a:off x="457275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5" name="Line 54"/>
            <p:cNvSpPr>
              <a:spLocks noChangeShapeType="1"/>
            </p:cNvSpPr>
            <p:nvPr/>
          </p:nvSpPr>
          <p:spPr bwMode="auto">
            <a:xfrm flipV="1">
              <a:off x="461044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6" name="Line 53"/>
            <p:cNvSpPr>
              <a:spLocks noChangeShapeType="1"/>
            </p:cNvSpPr>
            <p:nvPr/>
          </p:nvSpPr>
          <p:spPr bwMode="auto">
            <a:xfrm flipV="1">
              <a:off x="464812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7" name="Line 52"/>
            <p:cNvSpPr>
              <a:spLocks noChangeShapeType="1"/>
            </p:cNvSpPr>
            <p:nvPr/>
          </p:nvSpPr>
          <p:spPr bwMode="auto">
            <a:xfrm flipV="1">
              <a:off x="468580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8" name="Line 51"/>
            <p:cNvSpPr>
              <a:spLocks noChangeShapeType="1"/>
            </p:cNvSpPr>
            <p:nvPr/>
          </p:nvSpPr>
          <p:spPr bwMode="auto">
            <a:xfrm flipV="1">
              <a:off x="472348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29" name="Line 50"/>
            <p:cNvSpPr>
              <a:spLocks noChangeShapeType="1"/>
            </p:cNvSpPr>
            <p:nvPr/>
          </p:nvSpPr>
          <p:spPr bwMode="auto">
            <a:xfrm flipV="1">
              <a:off x="476117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0" name="Line 52"/>
            <p:cNvSpPr>
              <a:spLocks noChangeShapeType="1"/>
            </p:cNvSpPr>
            <p:nvPr/>
          </p:nvSpPr>
          <p:spPr bwMode="auto">
            <a:xfrm flipV="1">
              <a:off x="479885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1" name="Line 51"/>
            <p:cNvSpPr>
              <a:spLocks noChangeShapeType="1"/>
            </p:cNvSpPr>
            <p:nvPr/>
          </p:nvSpPr>
          <p:spPr bwMode="auto">
            <a:xfrm flipV="1">
              <a:off x="483653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2" name="Line 50"/>
            <p:cNvSpPr>
              <a:spLocks noChangeShapeType="1"/>
            </p:cNvSpPr>
            <p:nvPr/>
          </p:nvSpPr>
          <p:spPr bwMode="auto">
            <a:xfrm flipV="1">
              <a:off x="487421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3" name="Line 54"/>
            <p:cNvSpPr>
              <a:spLocks noChangeShapeType="1"/>
            </p:cNvSpPr>
            <p:nvPr/>
          </p:nvSpPr>
          <p:spPr bwMode="auto">
            <a:xfrm flipV="1">
              <a:off x="491190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4" name="Line 53"/>
            <p:cNvSpPr>
              <a:spLocks noChangeShapeType="1"/>
            </p:cNvSpPr>
            <p:nvPr/>
          </p:nvSpPr>
          <p:spPr bwMode="auto">
            <a:xfrm flipV="1">
              <a:off x="494958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5" name="Line 52"/>
            <p:cNvSpPr>
              <a:spLocks noChangeShapeType="1"/>
            </p:cNvSpPr>
            <p:nvPr/>
          </p:nvSpPr>
          <p:spPr bwMode="auto">
            <a:xfrm flipV="1">
              <a:off x="498726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6" name="Line 51"/>
            <p:cNvSpPr>
              <a:spLocks noChangeShapeType="1"/>
            </p:cNvSpPr>
            <p:nvPr/>
          </p:nvSpPr>
          <p:spPr bwMode="auto">
            <a:xfrm flipV="1">
              <a:off x="502495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7" name="Line 50"/>
            <p:cNvSpPr>
              <a:spLocks noChangeShapeType="1"/>
            </p:cNvSpPr>
            <p:nvPr/>
          </p:nvSpPr>
          <p:spPr bwMode="auto">
            <a:xfrm flipV="1">
              <a:off x="506263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8" name="Line 54"/>
            <p:cNvSpPr>
              <a:spLocks noChangeShapeType="1"/>
            </p:cNvSpPr>
            <p:nvPr/>
          </p:nvSpPr>
          <p:spPr bwMode="auto">
            <a:xfrm flipV="1">
              <a:off x="510031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39" name="Line 53"/>
            <p:cNvSpPr>
              <a:spLocks noChangeShapeType="1"/>
            </p:cNvSpPr>
            <p:nvPr/>
          </p:nvSpPr>
          <p:spPr bwMode="auto">
            <a:xfrm flipV="1">
              <a:off x="513799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0" name="Line 52"/>
            <p:cNvSpPr>
              <a:spLocks noChangeShapeType="1"/>
            </p:cNvSpPr>
            <p:nvPr/>
          </p:nvSpPr>
          <p:spPr bwMode="auto">
            <a:xfrm flipV="1">
              <a:off x="517568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1" name="Line 51"/>
            <p:cNvSpPr>
              <a:spLocks noChangeShapeType="1"/>
            </p:cNvSpPr>
            <p:nvPr/>
          </p:nvSpPr>
          <p:spPr bwMode="auto">
            <a:xfrm flipV="1">
              <a:off x="521336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2" name="Line 50"/>
            <p:cNvSpPr>
              <a:spLocks noChangeShapeType="1"/>
            </p:cNvSpPr>
            <p:nvPr/>
          </p:nvSpPr>
          <p:spPr bwMode="auto">
            <a:xfrm flipV="1">
              <a:off x="525104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3" name="Line 54"/>
            <p:cNvSpPr>
              <a:spLocks noChangeShapeType="1"/>
            </p:cNvSpPr>
            <p:nvPr/>
          </p:nvSpPr>
          <p:spPr bwMode="auto">
            <a:xfrm flipV="1">
              <a:off x="528872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4" name="Line 53"/>
            <p:cNvSpPr>
              <a:spLocks noChangeShapeType="1"/>
            </p:cNvSpPr>
            <p:nvPr/>
          </p:nvSpPr>
          <p:spPr bwMode="auto">
            <a:xfrm flipV="1">
              <a:off x="532641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5" name="Line 52"/>
            <p:cNvSpPr>
              <a:spLocks noChangeShapeType="1"/>
            </p:cNvSpPr>
            <p:nvPr/>
          </p:nvSpPr>
          <p:spPr bwMode="auto">
            <a:xfrm flipV="1">
              <a:off x="536409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6" name="Line 51"/>
            <p:cNvSpPr>
              <a:spLocks noChangeShapeType="1"/>
            </p:cNvSpPr>
            <p:nvPr/>
          </p:nvSpPr>
          <p:spPr bwMode="auto">
            <a:xfrm flipV="1">
              <a:off x="540177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7" name="Line 50"/>
            <p:cNvSpPr>
              <a:spLocks noChangeShapeType="1"/>
            </p:cNvSpPr>
            <p:nvPr/>
          </p:nvSpPr>
          <p:spPr bwMode="auto">
            <a:xfrm flipV="1">
              <a:off x="543945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8" name="Line 54"/>
            <p:cNvSpPr>
              <a:spLocks noChangeShapeType="1"/>
            </p:cNvSpPr>
            <p:nvPr/>
          </p:nvSpPr>
          <p:spPr bwMode="auto">
            <a:xfrm flipV="1">
              <a:off x="547714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49" name="Line 53"/>
            <p:cNvSpPr>
              <a:spLocks noChangeShapeType="1"/>
            </p:cNvSpPr>
            <p:nvPr/>
          </p:nvSpPr>
          <p:spPr bwMode="auto">
            <a:xfrm flipV="1">
              <a:off x="551482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0" name="Line 52"/>
            <p:cNvSpPr>
              <a:spLocks noChangeShapeType="1"/>
            </p:cNvSpPr>
            <p:nvPr/>
          </p:nvSpPr>
          <p:spPr bwMode="auto">
            <a:xfrm flipV="1">
              <a:off x="555250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1" name="Line 51"/>
            <p:cNvSpPr>
              <a:spLocks noChangeShapeType="1"/>
            </p:cNvSpPr>
            <p:nvPr/>
          </p:nvSpPr>
          <p:spPr bwMode="auto">
            <a:xfrm flipV="1">
              <a:off x="559019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2" name="Line 50"/>
            <p:cNvSpPr>
              <a:spLocks noChangeShapeType="1"/>
            </p:cNvSpPr>
            <p:nvPr/>
          </p:nvSpPr>
          <p:spPr bwMode="auto">
            <a:xfrm flipV="1">
              <a:off x="562787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3" name="Line 54"/>
            <p:cNvSpPr>
              <a:spLocks noChangeShapeType="1"/>
            </p:cNvSpPr>
            <p:nvPr/>
          </p:nvSpPr>
          <p:spPr bwMode="auto">
            <a:xfrm flipV="1">
              <a:off x="566555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4" name="Line 53"/>
            <p:cNvSpPr>
              <a:spLocks noChangeShapeType="1"/>
            </p:cNvSpPr>
            <p:nvPr/>
          </p:nvSpPr>
          <p:spPr bwMode="auto">
            <a:xfrm flipV="1">
              <a:off x="570323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5" name="Line 52"/>
            <p:cNvSpPr>
              <a:spLocks noChangeShapeType="1"/>
            </p:cNvSpPr>
            <p:nvPr/>
          </p:nvSpPr>
          <p:spPr bwMode="auto">
            <a:xfrm flipV="1">
              <a:off x="574092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6" name="Line 51"/>
            <p:cNvSpPr>
              <a:spLocks noChangeShapeType="1"/>
            </p:cNvSpPr>
            <p:nvPr/>
          </p:nvSpPr>
          <p:spPr bwMode="auto">
            <a:xfrm flipV="1">
              <a:off x="577860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7" name="Line 50"/>
            <p:cNvSpPr>
              <a:spLocks noChangeShapeType="1"/>
            </p:cNvSpPr>
            <p:nvPr/>
          </p:nvSpPr>
          <p:spPr bwMode="auto">
            <a:xfrm flipV="1">
              <a:off x="581628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8" name="Line 50"/>
            <p:cNvSpPr>
              <a:spLocks noChangeShapeType="1"/>
            </p:cNvSpPr>
            <p:nvPr/>
          </p:nvSpPr>
          <p:spPr bwMode="auto">
            <a:xfrm flipV="1">
              <a:off x="585397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59" name="Line 54"/>
            <p:cNvSpPr>
              <a:spLocks noChangeShapeType="1"/>
            </p:cNvSpPr>
            <p:nvPr/>
          </p:nvSpPr>
          <p:spPr bwMode="auto">
            <a:xfrm flipV="1">
              <a:off x="589165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0" name="Line 53"/>
            <p:cNvSpPr>
              <a:spLocks noChangeShapeType="1"/>
            </p:cNvSpPr>
            <p:nvPr/>
          </p:nvSpPr>
          <p:spPr bwMode="auto">
            <a:xfrm flipV="1">
              <a:off x="592933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1" name="Line 52"/>
            <p:cNvSpPr>
              <a:spLocks noChangeShapeType="1"/>
            </p:cNvSpPr>
            <p:nvPr/>
          </p:nvSpPr>
          <p:spPr bwMode="auto">
            <a:xfrm flipV="1">
              <a:off x="596701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2" name="Line 51"/>
            <p:cNvSpPr>
              <a:spLocks noChangeShapeType="1"/>
            </p:cNvSpPr>
            <p:nvPr/>
          </p:nvSpPr>
          <p:spPr bwMode="auto">
            <a:xfrm flipV="1">
              <a:off x="600470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3" name="Line 50"/>
            <p:cNvSpPr>
              <a:spLocks noChangeShapeType="1"/>
            </p:cNvSpPr>
            <p:nvPr/>
          </p:nvSpPr>
          <p:spPr bwMode="auto">
            <a:xfrm flipV="1">
              <a:off x="604238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4" name="Line 54"/>
            <p:cNvSpPr>
              <a:spLocks noChangeShapeType="1"/>
            </p:cNvSpPr>
            <p:nvPr/>
          </p:nvSpPr>
          <p:spPr bwMode="auto">
            <a:xfrm flipV="1">
              <a:off x="608006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5" name="Line 53"/>
            <p:cNvSpPr>
              <a:spLocks noChangeShapeType="1"/>
            </p:cNvSpPr>
            <p:nvPr/>
          </p:nvSpPr>
          <p:spPr bwMode="auto">
            <a:xfrm flipV="1">
              <a:off x="611774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6" name="Line 52"/>
            <p:cNvSpPr>
              <a:spLocks noChangeShapeType="1"/>
            </p:cNvSpPr>
            <p:nvPr/>
          </p:nvSpPr>
          <p:spPr bwMode="auto">
            <a:xfrm flipV="1">
              <a:off x="615543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7" name="Line 51"/>
            <p:cNvSpPr>
              <a:spLocks noChangeShapeType="1"/>
            </p:cNvSpPr>
            <p:nvPr/>
          </p:nvSpPr>
          <p:spPr bwMode="auto">
            <a:xfrm flipV="1">
              <a:off x="619311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8" name="Line 50"/>
            <p:cNvSpPr>
              <a:spLocks noChangeShapeType="1"/>
            </p:cNvSpPr>
            <p:nvPr/>
          </p:nvSpPr>
          <p:spPr bwMode="auto">
            <a:xfrm flipV="1">
              <a:off x="623079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69" name="Line 54"/>
            <p:cNvSpPr>
              <a:spLocks noChangeShapeType="1"/>
            </p:cNvSpPr>
            <p:nvPr/>
          </p:nvSpPr>
          <p:spPr bwMode="auto">
            <a:xfrm flipV="1">
              <a:off x="626848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0" name="Line 53"/>
            <p:cNvSpPr>
              <a:spLocks noChangeShapeType="1"/>
            </p:cNvSpPr>
            <p:nvPr/>
          </p:nvSpPr>
          <p:spPr bwMode="auto">
            <a:xfrm flipV="1">
              <a:off x="630616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1" name="Line 52"/>
            <p:cNvSpPr>
              <a:spLocks noChangeShapeType="1"/>
            </p:cNvSpPr>
            <p:nvPr/>
          </p:nvSpPr>
          <p:spPr bwMode="auto">
            <a:xfrm flipV="1">
              <a:off x="634384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2" name="Line 51"/>
            <p:cNvSpPr>
              <a:spLocks noChangeShapeType="1"/>
            </p:cNvSpPr>
            <p:nvPr/>
          </p:nvSpPr>
          <p:spPr bwMode="auto">
            <a:xfrm flipV="1">
              <a:off x="638152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3" name="Line 50"/>
            <p:cNvSpPr>
              <a:spLocks noChangeShapeType="1"/>
            </p:cNvSpPr>
            <p:nvPr/>
          </p:nvSpPr>
          <p:spPr bwMode="auto">
            <a:xfrm flipV="1">
              <a:off x="641921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4" name="Line 52"/>
            <p:cNvSpPr>
              <a:spLocks noChangeShapeType="1"/>
            </p:cNvSpPr>
            <p:nvPr/>
          </p:nvSpPr>
          <p:spPr bwMode="auto">
            <a:xfrm flipV="1">
              <a:off x="645689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5" name="Line 51"/>
            <p:cNvSpPr>
              <a:spLocks noChangeShapeType="1"/>
            </p:cNvSpPr>
            <p:nvPr/>
          </p:nvSpPr>
          <p:spPr bwMode="auto">
            <a:xfrm flipV="1">
              <a:off x="649457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6" name="Line 50"/>
            <p:cNvSpPr>
              <a:spLocks noChangeShapeType="1"/>
            </p:cNvSpPr>
            <p:nvPr/>
          </p:nvSpPr>
          <p:spPr bwMode="auto">
            <a:xfrm flipV="1">
              <a:off x="6532259"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7" name="Line 54"/>
            <p:cNvSpPr>
              <a:spLocks noChangeShapeType="1"/>
            </p:cNvSpPr>
            <p:nvPr/>
          </p:nvSpPr>
          <p:spPr bwMode="auto">
            <a:xfrm flipV="1">
              <a:off x="656994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8" name="Line 53"/>
            <p:cNvSpPr>
              <a:spLocks noChangeShapeType="1"/>
            </p:cNvSpPr>
            <p:nvPr/>
          </p:nvSpPr>
          <p:spPr bwMode="auto">
            <a:xfrm flipV="1">
              <a:off x="660762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79" name="Line 52"/>
            <p:cNvSpPr>
              <a:spLocks noChangeShapeType="1"/>
            </p:cNvSpPr>
            <p:nvPr/>
          </p:nvSpPr>
          <p:spPr bwMode="auto">
            <a:xfrm flipV="1">
              <a:off x="664531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0" name="Line 51"/>
            <p:cNvSpPr>
              <a:spLocks noChangeShapeType="1"/>
            </p:cNvSpPr>
            <p:nvPr/>
          </p:nvSpPr>
          <p:spPr bwMode="auto">
            <a:xfrm flipV="1">
              <a:off x="668299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1" name="Line 50"/>
            <p:cNvSpPr>
              <a:spLocks noChangeShapeType="1"/>
            </p:cNvSpPr>
            <p:nvPr/>
          </p:nvSpPr>
          <p:spPr bwMode="auto">
            <a:xfrm flipV="1">
              <a:off x="672067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2" name="Line 54"/>
            <p:cNvSpPr>
              <a:spLocks noChangeShapeType="1"/>
            </p:cNvSpPr>
            <p:nvPr/>
          </p:nvSpPr>
          <p:spPr bwMode="auto">
            <a:xfrm flipV="1">
              <a:off x="675835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3" name="Line 53"/>
            <p:cNvSpPr>
              <a:spLocks noChangeShapeType="1"/>
            </p:cNvSpPr>
            <p:nvPr/>
          </p:nvSpPr>
          <p:spPr bwMode="auto">
            <a:xfrm flipV="1">
              <a:off x="679604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4" name="Line 52"/>
            <p:cNvSpPr>
              <a:spLocks noChangeShapeType="1"/>
            </p:cNvSpPr>
            <p:nvPr/>
          </p:nvSpPr>
          <p:spPr bwMode="auto">
            <a:xfrm flipV="1">
              <a:off x="683372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5" name="Line 51"/>
            <p:cNvSpPr>
              <a:spLocks noChangeShapeType="1"/>
            </p:cNvSpPr>
            <p:nvPr/>
          </p:nvSpPr>
          <p:spPr bwMode="auto">
            <a:xfrm flipV="1">
              <a:off x="687140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6" name="Line 50"/>
            <p:cNvSpPr>
              <a:spLocks noChangeShapeType="1"/>
            </p:cNvSpPr>
            <p:nvPr/>
          </p:nvSpPr>
          <p:spPr bwMode="auto">
            <a:xfrm flipV="1">
              <a:off x="6909090"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7" name="Line 54"/>
            <p:cNvSpPr>
              <a:spLocks noChangeShapeType="1"/>
            </p:cNvSpPr>
            <p:nvPr/>
          </p:nvSpPr>
          <p:spPr bwMode="auto">
            <a:xfrm flipV="1">
              <a:off x="694677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8" name="Line 53"/>
            <p:cNvSpPr>
              <a:spLocks noChangeShapeType="1"/>
            </p:cNvSpPr>
            <p:nvPr/>
          </p:nvSpPr>
          <p:spPr bwMode="auto">
            <a:xfrm flipV="1">
              <a:off x="698445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89" name="Line 52"/>
            <p:cNvSpPr>
              <a:spLocks noChangeShapeType="1"/>
            </p:cNvSpPr>
            <p:nvPr/>
          </p:nvSpPr>
          <p:spPr bwMode="auto">
            <a:xfrm flipV="1">
              <a:off x="702214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0" name="Line 51"/>
            <p:cNvSpPr>
              <a:spLocks noChangeShapeType="1"/>
            </p:cNvSpPr>
            <p:nvPr/>
          </p:nvSpPr>
          <p:spPr bwMode="auto">
            <a:xfrm flipV="1">
              <a:off x="7059831"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1" name="Line 50"/>
            <p:cNvSpPr>
              <a:spLocks noChangeShapeType="1"/>
            </p:cNvSpPr>
            <p:nvPr/>
          </p:nvSpPr>
          <p:spPr bwMode="auto">
            <a:xfrm flipV="1">
              <a:off x="7097513"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2" name="Line 54"/>
            <p:cNvSpPr>
              <a:spLocks noChangeShapeType="1"/>
            </p:cNvSpPr>
            <p:nvPr/>
          </p:nvSpPr>
          <p:spPr bwMode="auto">
            <a:xfrm flipV="1">
              <a:off x="713519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3" name="Line 53"/>
            <p:cNvSpPr>
              <a:spLocks noChangeShapeType="1"/>
            </p:cNvSpPr>
            <p:nvPr/>
          </p:nvSpPr>
          <p:spPr bwMode="auto">
            <a:xfrm flipV="1">
              <a:off x="717288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4" name="Line 52"/>
            <p:cNvSpPr>
              <a:spLocks noChangeShapeType="1"/>
            </p:cNvSpPr>
            <p:nvPr/>
          </p:nvSpPr>
          <p:spPr bwMode="auto">
            <a:xfrm flipV="1">
              <a:off x="721056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5" name="Line 51"/>
            <p:cNvSpPr>
              <a:spLocks noChangeShapeType="1"/>
            </p:cNvSpPr>
            <p:nvPr/>
          </p:nvSpPr>
          <p:spPr bwMode="auto">
            <a:xfrm flipV="1">
              <a:off x="724824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6" name="Line 50"/>
            <p:cNvSpPr>
              <a:spLocks noChangeShapeType="1"/>
            </p:cNvSpPr>
            <p:nvPr/>
          </p:nvSpPr>
          <p:spPr bwMode="auto">
            <a:xfrm flipV="1">
              <a:off x="7285937"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7" name="Line 54"/>
            <p:cNvSpPr>
              <a:spLocks noChangeShapeType="1"/>
            </p:cNvSpPr>
            <p:nvPr/>
          </p:nvSpPr>
          <p:spPr bwMode="auto">
            <a:xfrm flipV="1">
              <a:off x="7323625"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8" name="Line 53"/>
            <p:cNvSpPr>
              <a:spLocks noChangeShapeType="1"/>
            </p:cNvSpPr>
            <p:nvPr/>
          </p:nvSpPr>
          <p:spPr bwMode="auto">
            <a:xfrm flipV="1">
              <a:off x="7361308"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199" name="Line 52"/>
            <p:cNvSpPr>
              <a:spLocks noChangeShapeType="1"/>
            </p:cNvSpPr>
            <p:nvPr/>
          </p:nvSpPr>
          <p:spPr bwMode="auto">
            <a:xfrm flipV="1">
              <a:off x="7398992"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200" name="Line 51"/>
            <p:cNvSpPr>
              <a:spLocks noChangeShapeType="1"/>
            </p:cNvSpPr>
            <p:nvPr/>
          </p:nvSpPr>
          <p:spPr bwMode="auto">
            <a:xfrm flipV="1">
              <a:off x="7436676"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sp>
          <p:nvSpPr>
            <p:cNvPr id="201" name="Line 50"/>
            <p:cNvSpPr>
              <a:spLocks noChangeShapeType="1"/>
            </p:cNvSpPr>
            <p:nvPr/>
          </p:nvSpPr>
          <p:spPr bwMode="auto">
            <a:xfrm flipV="1">
              <a:off x="7474354" y="4862564"/>
              <a:ext cx="70621" cy="70934"/>
            </a:xfrm>
            <a:prstGeom prst="line">
              <a:avLst/>
            </a:prstGeom>
            <a:noFill/>
            <a:ln w="6350">
              <a:solidFill>
                <a:schemeClr val="tx1">
                  <a:lumMod val="75000"/>
                  <a:lumOff val="25000"/>
                </a:schemeClr>
              </a:solidFill>
              <a:round/>
              <a:headEnd/>
              <a:tailEnd/>
            </a:ln>
            <a:extLst>
              <a:ext uri="{909E8E84-426E-40DD-AFC4-6F175D3DCCD1}">
                <a14:hiddenFill xmlns:a14="http://schemas.microsoft.com/office/drawing/2010/main">
                  <a:noFill/>
                </a14:hiddenFill>
              </a:ext>
            </a:extLst>
          </p:spPr>
          <p:txBody>
            <a:bodyPr/>
            <a:lstStyle/>
            <a:p>
              <a:endParaRPr lang="de-DE"/>
            </a:p>
          </p:txBody>
        </p:sp>
      </p:grpSp>
      <p:grpSp>
        <p:nvGrpSpPr>
          <p:cNvPr id="202" name="Gruppieren 201"/>
          <p:cNvGrpSpPr/>
          <p:nvPr/>
        </p:nvGrpSpPr>
        <p:grpSpPr>
          <a:xfrm>
            <a:off x="4212652" y="1545211"/>
            <a:ext cx="2519588" cy="3107925"/>
            <a:chOff x="4693253" y="836712"/>
            <a:chExt cx="2860460" cy="3528392"/>
          </a:xfrm>
        </p:grpSpPr>
        <p:cxnSp>
          <p:nvCxnSpPr>
            <p:cNvPr id="203" name="Gerade Verbindung 541"/>
            <p:cNvCxnSpPr/>
            <p:nvPr/>
          </p:nvCxnSpPr>
          <p:spPr>
            <a:xfrm>
              <a:off x="4839239" y="3361184"/>
              <a:ext cx="1586362" cy="0"/>
            </a:xfrm>
            <a:prstGeom prst="line">
              <a:avLst/>
            </a:prstGeom>
            <a:ln>
              <a:solidFill>
                <a:schemeClr val="bg1">
                  <a:lumMod val="65000"/>
                </a:schemeClr>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04" name="Gerade Verbindung 553"/>
            <p:cNvCxnSpPr/>
            <p:nvPr/>
          </p:nvCxnSpPr>
          <p:spPr>
            <a:xfrm>
              <a:off x="4880350" y="3933056"/>
              <a:ext cx="2143430" cy="0"/>
            </a:xfrm>
            <a:prstGeom prst="line">
              <a:avLst/>
            </a:prstGeom>
            <a:ln>
              <a:solidFill>
                <a:schemeClr val="bg1">
                  <a:lumMod val="65000"/>
                </a:schemeClr>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05" name="Gerade Verbindung 554"/>
            <p:cNvCxnSpPr/>
            <p:nvPr/>
          </p:nvCxnSpPr>
          <p:spPr>
            <a:xfrm>
              <a:off x="4918693" y="4365104"/>
              <a:ext cx="2635020" cy="0"/>
            </a:xfrm>
            <a:prstGeom prst="line">
              <a:avLst/>
            </a:prstGeom>
            <a:ln>
              <a:solidFill>
                <a:schemeClr val="bg1">
                  <a:lumMod val="65000"/>
                </a:schemeClr>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06" name="Gerade Verbindung 555"/>
            <p:cNvCxnSpPr/>
            <p:nvPr/>
          </p:nvCxnSpPr>
          <p:spPr>
            <a:xfrm>
              <a:off x="4782785" y="2708920"/>
              <a:ext cx="1265988" cy="0"/>
            </a:xfrm>
            <a:prstGeom prst="line">
              <a:avLst/>
            </a:prstGeom>
            <a:ln>
              <a:solidFill>
                <a:schemeClr val="bg1">
                  <a:lumMod val="65000"/>
                </a:schemeClr>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07" name="Gerade Verbindung 556"/>
            <p:cNvCxnSpPr/>
            <p:nvPr/>
          </p:nvCxnSpPr>
          <p:spPr>
            <a:xfrm>
              <a:off x="4736238" y="1988840"/>
              <a:ext cx="1086439" cy="0"/>
            </a:xfrm>
            <a:prstGeom prst="line">
              <a:avLst/>
            </a:prstGeom>
            <a:ln>
              <a:solidFill>
                <a:schemeClr val="bg1">
                  <a:lumMod val="65000"/>
                </a:schemeClr>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08" name="Gerade Verbindung 557"/>
            <p:cNvCxnSpPr/>
            <p:nvPr/>
          </p:nvCxnSpPr>
          <p:spPr>
            <a:xfrm>
              <a:off x="4726191" y="1412776"/>
              <a:ext cx="983437" cy="0"/>
            </a:xfrm>
            <a:prstGeom prst="line">
              <a:avLst/>
            </a:prstGeom>
            <a:ln>
              <a:solidFill>
                <a:schemeClr val="bg1">
                  <a:lumMod val="65000"/>
                </a:schemeClr>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09" name="Gerade Verbindung 558"/>
            <p:cNvCxnSpPr/>
            <p:nvPr/>
          </p:nvCxnSpPr>
          <p:spPr>
            <a:xfrm>
              <a:off x="4693253" y="836712"/>
              <a:ext cx="973948" cy="0"/>
            </a:xfrm>
            <a:prstGeom prst="line">
              <a:avLst/>
            </a:prstGeom>
            <a:ln>
              <a:solidFill>
                <a:schemeClr val="bg1">
                  <a:lumMod val="65000"/>
                </a:schemeClr>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grpSp>
      <p:sp>
        <p:nvSpPr>
          <p:cNvPr id="211" name="Textplatzhalter 8"/>
          <p:cNvSpPr>
            <a:spLocks noGrp="1"/>
          </p:cNvSpPr>
          <p:nvPr>
            <p:ph type="body" sz="quarter" idx="14"/>
          </p:nvPr>
        </p:nvSpPr>
        <p:spPr>
          <a:xfrm>
            <a:off x="2720738" y="481670"/>
            <a:ext cx="3459815" cy="287337"/>
          </a:xfrm>
        </p:spPr>
        <p:txBody>
          <a:bodyPr/>
          <a:lstStyle/>
          <a:p>
            <a:pPr algn="ctr"/>
            <a:r>
              <a:rPr lang="de-DE"/>
              <a:t>Quelle:  </a:t>
            </a:r>
            <a:r>
              <a:rPr lang="de-DE" err="1"/>
              <a:t>pixabay.com</a:t>
            </a:r>
            <a:endParaRPr lang="de-DE"/>
          </a:p>
        </p:txBody>
      </p:sp>
      <p:grpSp>
        <p:nvGrpSpPr>
          <p:cNvPr id="215" name="Gruppieren 214"/>
          <p:cNvGrpSpPr/>
          <p:nvPr/>
        </p:nvGrpSpPr>
        <p:grpSpPr>
          <a:xfrm>
            <a:off x="6516216" y="188640"/>
            <a:ext cx="2376264" cy="576064"/>
            <a:chOff x="6516216" y="260648"/>
            <a:chExt cx="2376264" cy="576064"/>
          </a:xfrm>
        </p:grpSpPr>
        <p:sp>
          <p:nvSpPr>
            <p:cNvPr id="216" name="Rechteck 215"/>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17" name="Grafik 216"/>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213" name="Rechteck 212">
            <a:extLst>
              <a:ext uri="{FF2B5EF4-FFF2-40B4-BE49-F238E27FC236}">
                <a16:creationId xmlns:a16="http://schemas.microsoft.com/office/drawing/2014/main" id="{C19A598F-B220-1945-852A-9153F58A627A}"/>
              </a:ext>
            </a:extLst>
          </p:cNvPr>
          <p:cNvSpPr/>
          <p:nvPr/>
        </p:nvSpPr>
        <p:spPr>
          <a:xfrm>
            <a:off x="6948264" y="2672984"/>
            <a:ext cx="1676666" cy="612000"/>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a:t>Projekte</a:t>
            </a:r>
            <a:endParaRPr lang="en-CA" sz="1200"/>
          </a:p>
        </p:txBody>
      </p:sp>
      <p:sp>
        <p:nvSpPr>
          <p:cNvPr id="214" name="Rechteck 213">
            <a:extLst>
              <a:ext uri="{FF2B5EF4-FFF2-40B4-BE49-F238E27FC236}">
                <a16:creationId xmlns:a16="http://schemas.microsoft.com/office/drawing/2014/main" id="{B3EBAE03-99D8-DE48-9248-1410CF4B2A4B}"/>
              </a:ext>
            </a:extLst>
          </p:cNvPr>
          <p:cNvSpPr/>
          <p:nvPr/>
        </p:nvSpPr>
        <p:spPr>
          <a:xfrm>
            <a:off x="6948264" y="3249048"/>
            <a:ext cx="1676666" cy="612000"/>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a:t>Übungsstunden</a:t>
            </a:r>
            <a:endParaRPr lang="en-CA" sz="1200"/>
          </a:p>
        </p:txBody>
      </p:sp>
      <p:sp>
        <p:nvSpPr>
          <p:cNvPr id="310" name="Rechteck 309">
            <a:extLst>
              <a:ext uri="{FF2B5EF4-FFF2-40B4-BE49-F238E27FC236}">
                <a16:creationId xmlns:a16="http://schemas.microsoft.com/office/drawing/2014/main" id="{EA089FAD-F329-1547-B7C7-9DCDC04B36DE}"/>
              </a:ext>
            </a:extLst>
          </p:cNvPr>
          <p:cNvSpPr/>
          <p:nvPr/>
        </p:nvSpPr>
        <p:spPr>
          <a:xfrm>
            <a:off x="6948264" y="2096920"/>
            <a:ext cx="1676666" cy="612000"/>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a:t>Praktika</a:t>
            </a:r>
            <a:endParaRPr lang="en-CA" sz="1200"/>
          </a:p>
        </p:txBody>
      </p:sp>
      <p:sp>
        <p:nvSpPr>
          <p:cNvPr id="312" name="Rechteck 311">
            <a:extLst>
              <a:ext uri="{FF2B5EF4-FFF2-40B4-BE49-F238E27FC236}">
                <a16:creationId xmlns:a16="http://schemas.microsoft.com/office/drawing/2014/main" id="{8E98A55D-05EC-9440-917D-47888B75D9AE}"/>
              </a:ext>
            </a:extLst>
          </p:cNvPr>
          <p:cNvSpPr/>
          <p:nvPr/>
        </p:nvSpPr>
        <p:spPr>
          <a:xfrm>
            <a:off x="6946450" y="1520856"/>
            <a:ext cx="1676666" cy="612000"/>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200"/>
              <a:t>Werkstudentenjobs</a:t>
            </a:r>
            <a:endParaRPr lang="en-CA" sz="1200"/>
          </a:p>
        </p:txBody>
      </p:sp>
    </p:spTree>
    <p:extLst>
      <p:ext uri="{BB962C8B-B14F-4D97-AF65-F5344CB8AC3E}">
        <p14:creationId xmlns:p14="http://schemas.microsoft.com/office/powerpoint/2010/main" val="14103899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1200329"/>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b="1"/>
              <a:t>Fragen zum Thema</a:t>
            </a:r>
            <a:br>
              <a:rPr lang="de-DE"/>
            </a:br>
            <a:r>
              <a:rPr lang="de-DE"/>
              <a:t>Studienanforderungen (?)</a:t>
            </a:r>
            <a:endParaRPr lang="de-DE" b="1">
              <a:solidFill>
                <a:schemeClr val="tx1">
                  <a:lumMod val="75000"/>
                  <a:lumOff val="25000"/>
                </a:schemeClr>
              </a:solidFill>
            </a:endParaRPr>
          </a:p>
        </p:txBody>
      </p:sp>
      <p:pic>
        <p:nvPicPr>
          <p:cNvPr id="6" name="Grafik 5"/>
          <p:cNvPicPr>
            <a:picLocks noChangeAspect="1"/>
          </p:cNvPicPr>
          <p:nvPr/>
        </p:nvPicPr>
        <p:blipFill>
          <a:blip r:embed="rId3">
            <a:clrChange>
              <a:clrFrom>
                <a:srgbClr val="FFFFFF"/>
              </a:clrFrom>
              <a:clrTo>
                <a:srgbClr val="FFFFFF">
                  <a:alpha val="0"/>
                </a:srgbClr>
              </a:clrTo>
            </a:clrChange>
          </a:blip>
          <a:stretch>
            <a:fillRect/>
          </a:stretch>
        </p:blipFill>
        <p:spPr>
          <a:xfrm>
            <a:off x="2077510" y="2204864"/>
            <a:ext cx="4988980" cy="3699171"/>
          </a:xfrm>
          <a:prstGeom prst="rect">
            <a:avLst/>
          </a:prstGeom>
        </p:spPr>
      </p:pic>
      <p:pic>
        <p:nvPicPr>
          <p:cNvPr id="10" name="Grafik 9">
            <a:hlinkClick r:id="rId4" action="ppaction://hlinksldjump"/>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
        <p:nvSpPr>
          <p:cNvPr id="7" name="Rechteck 6"/>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grpSp>
        <p:nvGrpSpPr>
          <p:cNvPr id="8" name="Gruppieren 7">
            <a:extLst>
              <a:ext uri="{FF2B5EF4-FFF2-40B4-BE49-F238E27FC236}">
                <a16:creationId xmlns:a16="http://schemas.microsoft.com/office/drawing/2014/main" id="{AFA914A6-4C2D-7C4B-9627-3CF3616BE5DB}"/>
              </a:ext>
            </a:extLst>
          </p:cNvPr>
          <p:cNvGrpSpPr/>
          <p:nvPr/>
        </p:nvGrpSpPr>
        <p:grpSpPr>
          <a:xfrm>
            <a:off x="6516216" y="188640"/>
            <a:ext cx="2376264" cy="576064"/>
            <a:chOff x="6516216" y="260648"/>
            <a:chExt cx="2376264" cy="576064"/>
          </a:xfrm>
        </p:grpSpPr>
        <p:sp>
          <p:nvSpPr>
            <p:cNvPr id="9" name="Rechteck 8">
              <a:extLst>
                <a:ext uri="{FF2B5EF4-FFF2-40B4-BE49-F238E27FC236}">
                  <a16:creationId xmlns:a16="http://schemas.microsoft.com/office/drawing/2014/main" id="{78A9F2D4-A059-9747-925A-BC6AE6960B01}"/>
                </a:ext>
              </a:extLst>
            </p:cNvPr>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a:extLst>
                <a:ext uri="{FF2B5EF4-FFF2-40B4-BE49-F238E27FC236}">
                  <a16:creationId xmlns:a16="http://schemas.microsoft.com/office/drawing/2014/main" id="{347045EF-4017-4D46-9A59-AE1A16AFCCD3}"/>
                </a:ext>
              </a:extLst>
            </p:cNvPr>
            <p:cNvPicPr>
              <a:picLocks noChangeAspect="1"/>
            </p:cNvPicPr>
            <p:nvPr/>
          </p:nvPicPr>
          <p:blipFill>
            <a:blip r:embed="rId6"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Tree>
    <p:extLst>
      <p:ext uri="{BB962C8B-B14F-4D97-AF65-F5344CB8AC3E}">
        <p14:creationId xmlns:p14="http://schemas.microsoft.com/office/powerpoint/2010/main" val="1597509573"/>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a:t>Nicht schon wieder </a:t>
            </a:r>
            <a:r>
              <a:rPr lang="de-DE" b="1"/>
              <a:t>Mathe und Physik </a:t>
            </a:r>
            <a:r>
              <a:rPr lang="de-DE"/>
              <a:t>(!)</a:t>
            </a:r>
            <a:endParaRPr lang="de-DE" b="1">
              <a:solidFill>
                <a:schemeClr val="tx1">
                  <a:lumMod val="75000"/>
                  <a:lumOff val="25000"/>
                </a:schemeClr>
              </a:solidFill>
            </a:endParaRPr>
          </a:p>
        </p:txBody>
      </p:sp>
      <p:sp>
        <p:nvSpPr>
          <p:cNvPr id="5" name="Textfeld 4"/>
          <p:cNvSpPr txBox="1"/>
          <p:nvPr/>
        </p:nvSpPr>
        <p:spPr>
          <a:xfrm>
            <a:off x="8820472" y="323364"/>
            <a:ext cx="301686" cy="369332"/>
          </a:xfrm>
          <a:prstGeom prst="rect">
            <a:avLst/>
          </a:prstGeom>
          <a:noFill/>
        </p:spPr>
        <p:txBody>
          <a:bodyPr wrap="none" rtlCol="0">
            <a:spAutoFit/>
          </a:bodyPr>
          <a:lstStyle/>
          <a:p>
            <a:r>
              <a:rPr lang="de-DE">
                <a:solidFill>
                  <a:schemeClr val="bg1">
                    <a:lumMod val="85000"/>
                  </a:schemeClr>
                </a:solidFill>
              </a:rPr>
              <a:t>3</a:t>
            </a:r>
          </a:p>
        </p:txBody>
      </p:sp>
      <p:pic>
        <p:nvPicPr>
          <p:cNvPr id="10" name="Grafik 9"/>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1411471" y="1656402"/>
            <a:ext cx="6321058" cy="4940949"/>
          </a:xfrm>
          <a:prstGeom prst="rect">
            <a:avLst/>
          </a:prstGeom>
        </p:spPr>
      </p:pic>
      <p:grpSp>
        <p:nvGrpSpPr>
          <p:cNvPr id="6" name="Gruppieren 5"/>
          <p:cNvGrpSpPr/>
          <p:nvPr/>
        </p:nvGrpSpPr>
        <p:grpSpPr>
          <a:xfrm>
            <a:off x="6516216" y="116632"/>
            <a:ext cx="2376264" cy="720080"/>
            <a:chOff x="6516216" y="116632"/>
            <a:chExt cx="2376264" cy="720080"/>
          </a:xfrm>
        </p:grpSpPr>
        <p:sp>
          <p:nvSpPr>
            <p:cNvPr id="7" name="Rechteck 6"/>
            <p:cNvSpPr/>
            <p:nvPr/>
          </p:nvSpPr>
          <p:spPr>
            <a:xfrm>
              <a:off x="6516216" y="116632"/>
              <a:ext cx="2376264" cy="720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1" name="Rechteck 10"/>
          <p:cNvSpPr/>
          <p:nvPr/>
        </p:nvSpPr>
        <p:spPr>
          <a:xfrm>
            <a:off x="6668616" y="269032"/>
            <a:ext cx="2376264" cy="720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13" name="Gruppieren 12"/>
          <p:cNvGrpSpPr/>
          <p:nvPr/>
        </p:nvGrpSpPr>
        <p:grpSpPr>
          <a:xfrm>
            <a:off x="6516216" y="188640"/>
            <a:ext cx="2376264" cy="576064"/>
            <a:chOff x="6516216" y="260648"/>
            <a:chExt cx="2376264" cy="576064"/>
          </a:xfrm>
        </p:grpSpPr>
        <p:sp>
          <p:nvSpPr>
            <p:cNvPr id="14" name="Rechteck 13"/>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5" name="Grafik 14"/>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2" name="Rechteck 11"/>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231166525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a:ea typeface="Verdana" panose="020B0604030504040204" pitchFamily="34" charset="0"/>
                <a:cs typeface="Verdana" panose="020B0604030504040204" pitchFamily="34" charset="0"/>
              </a:rPr>
              <a:t>Mathe ist allgegenwärtig,</a:t>
            </a:r>
            <a:r>
              <a:rPr lang="de-DE" b="1">
                <a:ea typeface="Verdana" panose="020B0604030504040204" pitchFamily="34" charset="0"/>
                <a:cs typeface="Verdana" panose="020B0604030504040204" pitchFamily="34" charset="0"/>
              </a:rPr>
              <a:t> aber </a:t>
            </a:r>
            <a:r>
              <a:rPr lang="de-DE">
                <a:ea typeface="Verdana" panose="020B0604030504040204" pitchFamily="34" charset="0"/>
                <a:cs typeface="Verdana" panose="020B0604030504040204" pitchFamily="34" charset="0"/>
              </a:rPr>
              <a:t>angewandt!</a:t>
            </a:r>
            <a:endParaRPr lang="de-DE">
              <a:solidFill>
                <a:prstClr val="black">
                  <a:lumMod val="75000"/>
                  <a:lumOff val="25000"/>
                </a:prstClr>
              </a:solidFill>
            </a:endParaRPr>
          </a:p>
        </p:txBody>
      </p:sp>
      <p:sp>
        <p:nvSpPr>
          <p:cNvPr id="10" name="Rechteck 9"/>
          <p:cNvSpPr/>
          <p:nvPr/>
        </p:nvSpPr>
        <p:spPr>
          <a:xfrm>
            <a:off x="983405" y="1905707"/>
            <a:ext cx="2435184" cy="1860122"/>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20" name="Rechteck 19"/>
          <p:cNvSpPr/>
          <p:nvPr/>
        </p:nvSpPr>
        <p:spPr>
          <a:xfrm>
            <a:off x="983405" y="3836626"/>
            <a:ext cx="2435184" cy="578200"/>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Bauingenieur</a:t>
            </a:r>
            <a:endParaRPr lang="en-CA" sz="2400"/>
          </a:p>
        </p:txBody>
      </p:sp>
      <p:sp>
        <p:nvSpPr>
          <p:cNvPr id="26" name="Textplatzhalter 8"/>
          <p:cNvSpPr txBox="1">
            <a:spLocks/>
          </p:cNvSpPr>
          <p:nvPr/>
        </p:nvSpPr>
        <p:spPr>
          <a:xfrm>
            <a:off x="2148782" y="432128"/>
            <a:ext cx="4243940" cy="287337"/>
          </a:xfrm>
          <a:prstGeom prst="rect">
            <a:avLst/>
          </a:prstGeom>
        </p:spPr>
        <p:txBody>
          <a:bodyPr/>
          <a:lstStyle>
            <a:lvl1pPr marL="342900" indent="-342900" algn="l" defTabSz="914400" rtl="0" eaLnBrk="1" latinLnBrk="0" hangingPunct="1">
              <a:spcBef>
                <a:spcPct val="20000"/>
              </a:spcBef>
              <a:buClr>
                <a:srgbClr val="00B0F0"/>
              </a:buClr>
              <a:buFont typeface="Wingdings" pitchFamily="2" charset="2"/>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B0F0"/>
              </a:buClr>
              <a:buFont typeface="Courier New" pitchFamily="49" charset="0"/>
              <a:buChar char="o"/>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B0F0"/>
              </a:buClr>
              <a:buFont typeface="Symbol" pitchFamily="18" charset="2"/>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de-DE" sz="900">
                <a:solidFill>
                  <a:schemeClr val="tx1">
                    <a:lumMod val="50000"/>
                    <a:lumOff val="50000"/>
                  </a:schemeClr>
                </a:solidFill>
              </a:rPr>
              <a:t>Quelle:  SL Rasch</a:t>
            </a:r>
          </a:p>
        </p:txBody>
      </p:sp>
      <p:pic>
        <p:nvPicPr>
          <p:cNvPr id="11" name="Picture 4" descr="2009-03-31_9 full"/>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1069434" y="4580433"/>
            <a:ext cx="2314080" cy="1728887"/>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FSI_Simulation_Large_Umbrella_folded_bottom_view">
            <a:hlinkClick r:id="" action="ppaction://media"/>
          </p:cNvPr>
          <p:cNvPicPr>
            <a:picLocks noChangeAspect="1"/>
          </p:cNvPicPr>
          <p:nvPr>
            <a:videoFile r:link="rId1"/>
            <p:extLst>
              <p:ext uri="{DAA4B4D4-6D71-4841-9C94-3DE7FCFB9230}">
                <p14:media xmlns:p14="http://schemas.microsoft.com/office/powerpoint/2010/main" r:embed="rId2">
                  <p14:trim st="15347"/>
                </p14:media>
              </p:ext>
            </p:extLst>
          </p:nvPr>
        </p:nvPicPr>
        <p:blipFill>
          <a:blip r:embed="rId8"/>
          <a:stretch>
            <a:fillRect/>
          </a:stretch>
        </p:blipFill>
        <p:spPr>
          <a:xfrm>
            <a:off x="3547956" y="4167199"/>
            <a:ext cx="2083684" cy="2123501"/>
          </a:xfrm>
          <a:prstGeom prst="rect">
            <a:avLst/>
          </a:prstGeom>
        </p:spPr>
      </p:pic>
      <p:pic>
        <p:nvPicPr>
          <p:cNvPr id="5" name="FSI_Simulation_Large_Umbrella_folded_side_view">
            <a:hlinkClick r:id="" action="ppaction://media"/>
          </p:cNvPr>
          <p:cNvPicPr>
            <a:picLocks noChangeAspect="1"/>
          </p:cNvPicPr>
          <p:nvPr>
            <a:videoFile r:link="rId1"/>
            <p:extLst>
              <p:ext uri="{DAA4B4D4-6D71-4841-9C94-3DE7FCFB9230}">
                <p14:media xmlns:p14="http://schemas.microsoft.com/office/powerpoint/2010/main" r:embed="rId3">
                  <p14:trim st="15300"/>
                </p14:media>
              </p:ext>
            </p:extLst>
          </p:nvPr>
        </p:nvPicPr>
        <p:blipFill>
          <a:blip r:embed="rId9"/>
          <a:stretch>
            <a:fillRect/>
          </a:stretch>
        </p:blipFill>
        <p:spPr>
          <a:xfrm>
            <a:off x="5940152" y="4162564"/>
            <a:ext cx="2088232" cy="2128135"/>
          </a:xfrm>
          <a:prstGeom prst="rect">
            <a:avLst/>
          </a:prstGeom>
        </p:spPr>
      </p:pic>
      <p:pic>
        <p:nvPicPr>
          <p:cNvPr id="21" name="Picture 2" descr="Q:\s\Michalski\ARUP\send\FSI_Simulation_folded_side_view_Vel_contours.gif"/>
          <p:cNvPicPr>
            <a:picLocks noChangeAspect="1" noChangeArrowheads="1" noCrop="1"/>
          </p:cNvPicPr>
          <p:nvPr/>
        </p:nvPicPr>
        <p:blipFill>
          <a:blip r:embed="rId10"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5724128" y="1989535"/>
            <a:ext cx="2596223" cy="2025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FSI_Simulation_Large_Umbrella_folded_Isometric">
            <a:hlinkClick r:id="" action="ppaction://media"/>
          </p:cNvPr>
          <p:cNvPicPr>
            <a:picLocks noChangeAspect="1"/>
          </p:cNvPicPr>
          <p:nvPr>
            <a:videoFile r:link="rId1"/>
            <p:extLst>
              <p:ext uri="{DAA4B4D4-6D71-4841-9C94-3DE7FCFB9230}">
                <p14:media xmlns:p14="http://schemas.microsoft.com/office/powerpoint/2010/main" r:embed="rId4">
                  <p14:trim st="19544"/>
                </p14:media>
              </p:ext>
            </p:extLst>
          </p:nvPr>
        </p:nvPicPr>
        <p:blipFill>
          <a:blip r:embed="rId11"/>
          <a:stretch>
            <a:fillRect/>
          </a:stretch>
        </p:blipFill>
        <p:spPr>
          <a:xfrm>
            <a:off x="3547956" y="1989535"/>
            <a:ext cx="2032156" cy="1924356"/>
          </a:xfrm>
          <a:prstGeom prst="rect">
            <a:avLst/>
          </a:prstGeom>
        </p:spPr>
      </p:pic>
      <p:pic>
        <p:nvPicPr>
          <p:cNvPr id="7" name="Grafik 6"/>
          <p:cNvPicPr>
            <a:picLocks noChangeAspect="1"/>
          </p:cNvPicPr>
          <p:nvPr/>
        </p:nvPicPr>
        <p:blipFill>
          <a:blip r:embed="rId12" cstate="print">
            <a:clrChange>
              <a:clrFrom>
                <a:srgbClr val="FFFFFF"/>
              </a:clrFrom>
              <a:clrTo>
                <a:srgbClr val="FFFFFF">
                  <a:alpha val="0"/>
                </a:srgbClr>
              </a:clrTo>
            </a:clrChange>
            <a:grayscl/>
            <a:extLst>
              <a:ext uri="{28A0092B-C50C-407E-A947-70E740481C1C}">
                <a14:useLocalDpi xmlns:a14="http://schemas.microsoft.com/office/drawing/2010/main"/>
              </a:ext>
            </a:extLst>
          </a:blip>
          <a:stretch>
            <a:fillRect/>
          </a:stretch>
        </p:blipFill>
        <p:spPr>
          <a:xfrm>
            <a:off x="1151266" y="2150308"/>
            <a:ext cx="1995033" cy="1378920"/>
          </a:xfrm>
          <a:prstGeom prst="rect">
            <a:avLst/>
          </a:prstGeom>
        </p:spPr>
      </p:pic>
      <p:grpSp>
        <p:nvGrpSpPr>
          <p:cNvPr id="15" name="Gruppieren 14"/>
          <p:cNvGrpSpPr/>
          <p:nvPr/>
        </p:nvGrpSpPr>
        <p:grpSpPr>
          <a:xfrm>
            <a:off x="6516216" y="188640"/>
            <a:ext cx="2376264" cy="576064"/>
            <a:chOff x="6516216" y="260648"/>
            <a:chExt cx="2376264" cy="576064"/>
          </a:xfrm>
        </p:grpSpPr>
        <p:sp>
          <p:nvSpPr>
            <p:cNvPr id="16" name="Rechteck 15"/>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7" name="Grafik 16"/>
            <p:cNvPicPr>
              <a:picLocks noChangeAspect="1"/>
            </p:cNvPicPr>
            <p:nvPr/>
          </p:nvPicPr>
          <p:blipFill>
            <a:blip r:embed="rId1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grpSp>
        <p:nvGrpSpPr>
          <p:cNvPr id="9" name="Gruppieren 8"/>
          <p:cNvGrpSpPr/>
          <p:nvPr/>
        </p:nvGrpSpPr>
        <p:grpSpPr>
          <a:xfrm>
            <a:off x="8231803" y="5858651"/>
            <a:ext cx="432048" cy="432048"/>
            <a:chOff x="2699792" y="1905707"/>
            <a:chExt cx="875221" cy="875221"/>
          </a:xfrm>
        </p:grpSpPr>
        <p:sp>
          <p:nvSpPr>
            <p:cNvPr id="3" name="Rechteck 2"/>
            <p:cNvSpPr/>
            <p:nvPr/>
          </p:nvSpPr>
          <p:spPr>
            <a:xfrm>
              <a:off x="2699792" y="1905707"/>
              <a:ext cx="875221" cy="875221"/>
            </a:xfrm>
            <a:prstGeom prst="rect">
              <a:avLst/>
            </a:prstGeom>
            <a:solidFill>
              <a:srgbClr val="93CDDD"/>
            </a:solidFill>
            <a:ln>
              <a:solidFill>
                <a:srgbClr val="93CD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Gleichschenkliges Dreieck 7"/>
            <p:cNvSpPr/>
            <p:nvPr/>
          </p:nvSpPr>
          <p:spPr>
            <a:xfrm>
              <a:off x="2884836" y="2109356"/>
              <a:ext cx="611965" cy="527556"/>
            </a:xfrm>
            <a:prstGeom prst="triangle">
              <a:avLst/>
            </a:prstGeom>
            <a:solidFill>
              <a:schemeClr val="bg1">
                <a:lumMod val="95000"/>
              </a:schemeClr>
            </a:solidFill>
            <a:ln>
              <a:solidFill>
                <a:schemeClr val="bg1">
                  <a:lumMod val="95000"/>
                </a:schemeClr>
              </a:solidFill>
            </a:ln>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254591617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73" fill="hold"/>
                                        <p:tgtEl>
                                          <p:spTgt spid="2"/>
                                        </p:tgtEl>
                                      </p:cBhvr>
                                    </p:cmd>
                                  </p:childTnLst>
                                </p:cTn>
                              </p:par>
                            </p:childTnLst>
                          </p:cTn>
                        </p:par>
                        <p:par>
                          <p:cTn id="7" fill="hold">
                            <p:stCondLst>
                              <p:cond delay="18573"/>
                            </p:stCondLst>
                            <p:childTnLst>
                              <p:par>
                                <p:cTn id="8" presetID="1" presetClass="mediacall" presetSubtype="0" fill="hold" nodeType="afterEffect">
                                  <p:stCondLst>
                                    <p:cond delay="0"/>
                                  </p:stCondLst>
                                  <p:childTnLst>
                                    <p:cmd type="call" cmd="playFrom(0.0)">
                                      <p:cBhvr>
                                        <p:cTn id="9" dur="18859" fill="hold"/>
                                        <p:tgtEl>
                                          <p:spTgt spid="5"/>
                                        </p:tgtEl>
                                      </p:cBhvr>
                                    </p:cmd>
                                  </p:childTnLst>
                                </p:cTn>
                              </p:par>
                            </p:childTnLst>
                          </p:cTn>
                        </p:par>
                        <p:par>
                          <p:cTn id="10" fill="hold">
                            <p:stCondLst>
                              <p:cond delay="37432"/>
                            </p:stCondLst>
                            <p:childTnLst>
                              <p:par>
                                <p:cTn id="11" presetID="1" presetClass="mediacall" presetSubtype="0" fill="hold" nodeType="afterEffect">
                                  <p:stCondLst>
                                    <p:cond delay="0"/>
                                  </p:stCondLst>
                                  <p:childTnLst>
                                    <p:cmd type="call" cmd="playFrom(0.0)">
                                      <p:cBhvr>
                                        <p:cTn id="12" dur="2249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2"/>
                </p:tgtEl>
              </p:cMediaNode>
            </p:video>
            <p:seq concurrent="1" nextAc="seek">
              <p:cTn id="14" restart="whenNotActive" fill="hold" evtFilter="cancelBubble" nodeType="interactiveSeq">
                <p:stCondLst>
                  <p:cond evt="onClick" delay="0">
                    <p:tgtEl>
                      <p:spTgt spid="2"/>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2"/>
                                        </p:tgtEl>
                                      </p:cBhvr>
                                    </p:cmd>
                                  </p:childTnLst>
                                </p:cTn>
                              </p:par>
                            </p:childTnLst>
                          </p:cTn>
                        </p:par>
                      </p:childTnLst>
                    </p:cTn>
                  </p:par>
                </p:childTnLst>
              </p:cTn>
              <p:nextCondLst>
                <p:cond evt="onClick" delay="0">
                  <p:tgtEl>
                    <p:spTgt spid="2"/>
                  </p:tgtEl>
                </p:cond>
              </p:nextCondLst>
            </p:seq>
            <p:video>
              <p:cMediaNode vol="80000">
                <p:cTn id="19" repeatCount="indefinite" fill="hold" display="0">
                  <p:stCondLst>
                    <p:cond delay="indefinite"/>
                  </p:stCondLst>
                </p:cTn>
                <p:tgtEl>
                  <p:spTgt spid="5"/>
                </p:tgtEl>
              </p:cMediaNode>
            </p:video>
            <p:seq concurrent="1" nextAc="seek">
              <p:cTn id="20" restart="whenNotActive" fill="hold" evtFilter="cancelBubble" nodeType="interactiveSeq">
                <p:stCondLst>
                  <p:cond evt="onClick" delay="0">
                    <p:tgtEl>
                      <p:spTgt spid="5"/>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5"/>
                                        </p:tgtEl>
                                      </p:cBhvr>
                                    </p:cmd>
                                  </p:childTnLst>
                                </p:cTn>
                              </p:par>
                            </p:childTnLst>
                          </p:cTn>
                        </p:par>
                      </p:childTnLst>
                    </p:cTn>
                  </p:par>
                </p:childTnLst>
              </p:cTn>
              <p:nextCondLst>
                <p:cond evt="onClick" delay="0">
                  <p:tgtEl>
                    <p:spTgt spid="5"/>
                  </p:tgtEl>
                </p:cond>
              </p:nextCondLst>
            </p:seq>
            <p:video>
              <p:cMediaNode vol="80000">
                <p:cTn id="25" repeatCount="indefinite" fill="hold" display="0">
                  <p:stCondLst>
                    <p:cond delay="indefinite"/>
                  </p:stCondLst>
                </p:cTn>
                <p:tgtEl>
                  <p:spTgt spid="6"/>
                </p:tgtEl>
              </p:cMediaNode>
            </p:video>
            <p:seq concurrent="1" nextAc="seek">
              <p:cTn id="26" restart="whenNotActive" fill="hold" evtFilter="cancelBubble" nodeType="interactiveSeq">
                <p:stCondLst>
                  <p:cond evt="onClick" delay="0">
                    <p:tgtEl>
                      <p:spTgt spid="6"/>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b="1"/>
              <a:t>Fragen zum Thema </a:t>
            </a:r>
            <a:r>
              <a:rPr lang="de-DE"/>
              <a:t>Mathe und Physik (?)</a:t>
            </a:r>
            <a:endParaRPr lang="de-DE" b="1">
              <a:solidFill>
                <a:schemeClr val="tx1">
                  <a:lumMod val="75000"/>
                  <a:lumOff val="25000"/>
                </a:schemeClr>
              </a:solidFill>
            </a:endParaRPr>
          </a:p>
        </p:txBody>
      </p:sp>
      <p:pic>
        <p:nvPicPr>
          <p:cNvPr id="10" name="Grafik 9"/>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1411471" y="1656402"/>
            <a:ext cx="6321058" cy="4940949"/>
          </a:xfrm>
          <a:prstGeom prst="rect">
            <a:avLst/>
          </a:prstGeom>
        </p:spPr>
      </p:pic>
      <p:grpSp>
        <p:nvGrpSpPr>
          <p:cNvPr id="11" name="Gruppieren 10"/>
          <p:cNvGrpSpPr/>
          <p:nvPr/>
        </p:nvGrpSpPr>
        <p:grpSpPr>
          <a:xfrm>
            <a:off x="6516216" y="188640"/>
            <a:ext cx="2376264" cy="576064"/>
            <a:chOff x="6516216" y="260648"/>
            <a:chExt cx="2376264" cy="576064"/>
          </a:xfrm>
        </p:grpSpPr>
        <p:sp>
          <p:nvSpPr>
            <p:cNvPr id="12" name="Rechteck 1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3" name="Grafik 12"/>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4" name="Grafik 13">
            <a:hlinkClick r:id="rId5" action="ppaction://hlinksldjump"/>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
        <p:nvSpPr>
          <p:cNvPr id="9" name="Rechteck 8"/>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287904802"/>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a:t>Macht das </a:t>
            </a:r>
            <a:r>
              <a:rPr lang="de-DE" b="1"/>
              <a:t>Studium Spaß</a:t>
            </a:r>
            <a:r>
              <a:rPr lang="de-DE"/>
              <a:t>?</a:t>
            </a:r>
            <a:endParaRPr lang="de-DE" sz="4400"/>
          </a:p>
        </p:txBody>
      </p:sp>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3" name="Grafik 2"/>
          <p:cNvPicPr>
            <a:picLocks noChangeAspect="1"/>
          </p:cNvPicPr>
          <p:nvPr/>
        </p:nvPicPr>
        <p:blipFill>
          <a:blip r:embed="rId4">
            <a:clrChange>
              <a:clrFrom>
                <a:srgbClr val="FFFFFF"/>
              </a:clrFrom>
              <a:clrTo>
                <a:srgbClr val="FFFFFF">
                  <a:alpha val="0"/>
                </a:srgbClr>
              </a:clrTo>
            </a:clrChange>
          </a:blip>
          <a:stretch>
            <a:fillRect/>
          </a:stretch>
        </p:blipFill>
        <p:spPr>
          <a:xfrm>
            <a:off x="2737973" y="2060848"/>
            <a:ext cx="6154507" cy="4344358"/>
          </a:xfrm>
          <a:prstGeom prst="rect">
            <a:avLst/>
          </a:prstGeom>
        </p:spPr>
      </p:pic>
      <p:sp>
        <p:nvSpPr>
          <p:cNvPr id="7" name="Rechteck 6"/>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41328402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a:t>Macht das </a:t>
            </a:r>
            <a:r>
              <a:rPr lang="de-DE" b="1"/>
              <a:t>Studium Spaß</a:t>
            </a:r>
            <a:r>
              <a:rPr lang="de-DE"/>
              <a:t>?</a:t>
            </a:r>
            <a:endParaRPr lang="de-DE" sz="4400"/>
          </a:p>
        </p:txBody>
      </p:sp>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7" name="Rechteck 6"/>
          <p:cNvSpPr/>
          <p:nvPr/>
        </p:nvSpPr>
        <p:spPr>
          <a:xfrm>
            <a:off x="4106170" y="431362"/>
            <a:ext cx="931666" cy="215444"/>
          </a:xfrm>
          <a:prstGeom prst="rect">
            <a:avLst/>
          </a:prstGeom>
        </p:spPr>
        <p:txBody>
          <a:bodyPr wrap="none">
            <a:spAutoFit/>
          </a:bodyPr>
          <a:lstStyle/>
          <a:p>
            <a:pPr algn="ctr"/>
            <a:r>
              <a:rPr lang="de-DE" sz="800">
                <a:solidFill>
                  <a:schemeClr val="tx1">
                    <a:lumMod val="50000"/>
                    <a:lumOff val="50000"/>
                  </a:schemeClr>
                </a:solidFill>
              </a:rPr>
              <a:t>Feier, pixabay.de</a:t>
            </a:r>
          </a:p>
        </p:txBody>
      </p:sp>
      <p:pic>
        <p:nvPicPr>
          <p:cNvPr id="5" name="Grafik 4">
            <a:extLst>
              <a:ext uri="{FF2B5EF4-FFF2-40B4-BE49-F238E27FC236}">
                <a16:creationId xmlns:a16="http://schemas.microsoft.com/office/drawing/2014/main" id="{055C0CEE-4EAD-914C-ADDA-7FCA1C788DF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20280" y="1843083"/>
            <a:ext cx="5724128" cy="3816085"/>
          </a:xfrm>
          <a:prstGeom prst="rect">
            <a:avLst/>
          </a:prstGeom>
        </p:spPr>
      </p:pic>
    </p:spTree>
    <p:extLst>
      <p:ext uri="{BB962C8B-B14F-4D97-AF65-F5344CB8AC3E}">
        <p14:creationId xmlns:p14="http://schemas.microsoft.com/office/powerpoint/2010/main" val="158633016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8"/>
          <p:cNvPicPr>
            <a:picLocks noChangeAspect="1"/>
          </p:cNvPicPr>
          <p:nvPr/>
        </p:nvPicPr>
        <p:blipFill>
          <a:blip r:embed="rId3">
            <a:clrChange>
              <a:clrFrom>
                <a:srgbClr val="FFFFFF"/>
              </a:clrFrom>
              <a:clrTo>
                <a:srgbClr val="FFFFFF">
                  <a:alpha val="0"/>
                </a:srgbClr>
              </a:clrTo>
            </a:clrChange>
          </a:blip>
          <a:stretch>
            <a:fillRect/>
          </a:stretch>
        </p:blipFill>
        <p:spPr>
          <a:xfrm>
            <a:off x="2737973" y="2060848"/>
            <a:ext cx="6154507" cy="4344358"/>
          </a:xfrm>
          <a:prstGeom prst="rect">
            <a:avLst/>
          </a:prstGeom>
        </p:spPr>
      </p:pic>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Fragen zum Thema </a:t>
            </a:r>
            <a:r>
              <a:rPr lang="de-DE"/>
              <a:t>Spaß am Studium (?)</a:t>
            </a:r>
            <a:endParaRPr lang="de-DE" sz="4400"/>
          </a:p>
        </p:txBody>
      </p:sp>
      <p:grpSp>
        <p:nvGrpSpPr>
          <p:cNvPr id="10" name="Gruppieren 9"/>
          <p:cNvGrpSpPr/>
          <p:nvPr/>
        </p:nvGrpSpPr>
        <p:grpSpPr>
          <a:xfrm>
            <a:off x="6516216" y="188640"/>
            <a:ext cx="2376264" cy="576064"/>
            <a:chOff x="6516216" y="260648"/>
            <a:chExt cx="2376264" cy="576064"/>
          </a:xfrm>
        </p:grpSpPr>
        <p:sp>
          <p:nvSpPr>
            <p:cNvPr id="11" name="Rechteck 10"/>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2" name="Grafik 11"/>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3" name="Grafik 12">
            <a:hlinkClick r:id="rId5" action="ppaction://hlinksldjump"/>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
        <p:nvSpPr>
          <p:cNvPr id="8" name="Rechteck 7"/>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3030970124"/>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Universität oder Fachhochschule</a:t>
            </a:r>
            <a:r>
              <a:rPr lang="de-DE"/>
              <a:t> (?)</a:t>
            </a:r>
            <a:endParaRPr lang="de-DE" sz="4400"/>
          </a:p>
        </p:txBody>
      </p:sp>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7" name="Rechteck 6"/>
          <p:cNvSpPr/>
          <p:nvPr/>
        </p:nvSpPr>
        <p:spPr>
          <a:xfrm>
            <a:off x="4068506" y="439217"/>
            <a:ext cx="1007007" cy="215444"/>
          </a:xfrm>
          <a:prstGeom prst="rect">
            <a:avLst/>
          </a:prstGeom>
        </p:spPr>
        <p:txBody>
          <a:bodyPr wrap="none">
            <a:spAutoFit/>
          </a:bodyPr>
          <a:lstStyle/>
          <a:p>
            <a:pPr algn="ctr"/>
            <a:r>
              <a:rPr lang="de-DE" sz="800">
                <a:solidFill>
                  <a:schemeClr val="tx1">
                    <a:lumMod val="50000"/>
                    <a:lumOff val="50000"/>
                  </a:schemeClr>
                </a:solidFill>
              </a:rPr>
              <a:t>Bilder, </a:t>
            </a:r>
            <a:r>
              <a:rPr lang="de-DE" sz="800" err="1">
                <a:solidFill>
                  <a:schemeClr val="tx1">
                    <a:lumMod val="50000"/>
                    <a:lumOff val="50000"/>
                  </a:schemeClr>
                </a:solidFill>
              </a:rPr>
              <a:t>pixabay.com</a:t>
            </a:r>
            <a:endParaRPr lang="de-DE" sz="800">
              <a:solidFill>
                <a:schemeClr val="tx1">
                  <a:lumMod val="50000"/>
                  <a:lumOff val="50000"/>
                </a:schemeClr>
              </a:solidFill>
            </a:endParaRPr>
          </a:p>
        </p:txBody>
      </p:sp>
      <p:pic>
        <p:nvPicPr>
          <p:cNvPr id="3" name="Grafik 2">
            <a:extLst>
              <a:ext uri="{FF2B5EF4-FFF2-40B4-BE49-F238E27FC236}">
                <a16:creationId xmlns:a16="http://schemas.microsoft.com/office/drawing/2014/main" id="{17F47D9A-55AD-4644-88B3-5169F98AC49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59632" y="3284984"/>
            <a:ext cx="2261660" cy="2127374"/>
          </a:xfrm>
          <a:prstGeom prst="rect">
            <a:avLst/>
          </a:prstGeom>
        </p:spPr>
      </p:pic>
      <p:pic>
        <p:nvPicPr>
          <p:cNvPr id="15" name="Grafik 14">
            <a:extLst>
              <a:ext uri="{FF2B5EF4-FFF2-40B4-BE49-F238E27FC236}">
                <a16:creationId xmlns:a16="http://schemas.microsoft.com/office/drawing/2014/main" id="{55338EAF-8B81-7840-BA2E-7F2978887F4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0980480">
            <a:off x="1348859" y="2862755"/>
            <a:ext cx="1781120" cy="985182"/>
          </a:xfrm>
          <a:prstGeom prst="rect">
            <a:avLst/>
          </a:prstGeom>
        </p:spPr>
      </p:pic>
      <p:pic>
        <p:nvPicPr>
          <p:cNvPr id="17" name="Grafik 16">
            <a:extLst>
              <a:ext uri="{FF2B5EF4-FFF2-40B4-BE49-F238E27FC236}">
                <a16:creationId xmlns:a16="http://schemas.microsoft.com/office/drawing/2014/main" id="{F6337BDD-1B08-D342-857D-DAD62B40C5A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28184" y="3156256"/>
            <a:ext cx="1931083" cy="1974269"/>
          </a:xfrm>
          <a:prstGeom prst="rect">
            <a:avLst/>
          </a:prstGeom>
        </p:spPr>
      </p:pic>
      <p:sp>
        <p:nvSpPr>
          <p:cNvPr id="18" name="Pfeil nach links und rechts 17">
            <a:extLst>
              <a:ext uri="{FF2B5EF4-FFF2-40B4-BE49-F238E27FC236}">
                <a16:creationId xmlns:a16="http://schemas.microsoft.com/office/drawing/2014/main" id="{995F462F-3FFB-9348-B347-AE7BAAEB5761}"/>
              </a:ext>
            </a:extLst>
          </p:cNvPr>
          <p:cNvSpPr/>
          <p:nvPr/>
        </p:nvSpPr>
        <p:spPr>
          <a:xfrm>
            <a:off x="3485288" y="3501008"/>
            <a:ext cx="2526872" cy="1313124"/>
          </a:xfrm>
          <a:prstGeom prst="lef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de-DE"/>
              <a:t>Was ist besser?</a:t>
            </a:r>
          </a:p>
        </p:txBody>
      </p:sp>
      <p:sp>
        <p:nvSpPr>
          <p:cNvPr id="19" name="Textfeld 18">
            <a:extLst>
              <a:ext uri="{FF2B5EF4-FFF2-40B4-BE49-F238E27FC236}">
                <a16:creationId xmlns:a16="http://schemas.microsoft.com/office/drawing/2014/main" id="{55E742C1-3A25-4B42-8CF1-7360966056CE}"/>
              </a:ext>
            </a:extLst>
          </p:cNvPr>
          <p:cNvSpPr txBox="1"/>
          <p:nvPr/>
        </p:nvSpPr>
        <p:spPr>
          <a:xfrm>
            <a:off x="3521292" y="4945859"/>
            <a:ext cx="538930" cy="369332"/>
          </a:xfrm>
          <a:prstGeom prst="rect">
            <a:avLst/>
          </a:prstGeom>
          <a:noFill/>
        </p:spPr>
        <p:txBody>
          <a:bodyPr wrap="none" rtlCol="0">
            <a:spAutoFit/>
          </a:bodyPr>
          <a:lstStyle/>
          <a:p>
            <a:r>
              <a:rPr lang="de-DE"/>
              <a:t>UNI</a:t>
            </a:r>
          </a:p>
        </p:txBody>
      </p:sp>
      <p:sp>
        <p:nvSpPr>
          <p:cNvPr id="20" name="Textfeld 19">
            <a:extLst>
              <a:ext uri="{FF2B5EF4-FFF2-40B4-BE49-F238E27FC236}">
                <a16:creationId xmlns:a16="http://schemas.microsoft.com/office/drawing/2014/main" id="{08FFB1D9-C85F-6441-BB7E-449C319D6389}"/>
              </a:ext>
            </a:extLst>
          </p:cNvPr>
          <p:cNvSpPr txBox="1"/>
          <p:nvPr/>
        </p:nvSpPr>
        <p:spPr>
          <a:xfrm>
            <a:off x="5995249" y="2971590"/>
            <a:ext cx="434734" cy="369332"/>
          </a:xfrm>
          <a:prstGeom prst="rect">
            <a:avLst/>
          </a:prstGeom>
          <a:noFill/>
        </p:spPr>
        <p:txBody>
          <a:bodyPr wrap="none" rtlCol="0">
            <a:spAutoFit/>
          </a:bodyPr>
          <a:lstStyle/>
          <a:p>
            <a:r>
              <a:rPr lang="de-DE"/>
              <a:t>FH</a:t>
            </a:r>
          </a:p>
        </p:txBody>
      </p:sp>
    </p:spTree>
    <p:extLst>
      <p:ext uri="{BB962C8B-B14F-4D97-AF65-F5344CB8AC3E}">
        <p14:creationId xmlns:p14="http://schemas.microsoft.com/office/powerpoint/2010/main" val="113955399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Universität oder Fachhochschule</a:t>
            </a:r>
            <a:r>
              <a:rPr lang="de-DE"/>
              <a:t> (?)</a:t>
            </a:r>
            <a:endParaRPr lang="de-DE" sz="4400"/>
          </a:p>
        </p:txBody>
      </p:sp>
      <p:grpSp>
        <p:nvGrpSpPr>
          <p:cNvPr id="2" name="Gruppieren 1"/>
          <p:cNvGrpSpPr/>
          <p:nvPr/>
        </p:nvGrpSpPr>
        <p:grpSpPr>
          <a:xfrm>
            <a:off x="467544" y="1915091"/>
            <a:ext cx="8336863" cy="4394229"/>
            <a:chOff x="329763" y="628849"/>
            <a:chExt cx="11019377" cy="5808140"/>
          </a:xfrm>
        </p:grpSpPr>
        <p:sp>
          <p:nvSpPr>
            <p:cNvPr id="3" name="Rechteck 2"/>
            <p:cNvSpPr/>
            <p:nvPr/>
          </p:nvSpPr>
          <p:spPr>
            <a:xfrm>
              <a:off x="2875037" y="628850"/>
              <a:ext cx="2750504" cy="1451523"/>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Theoretisch und wissenschaftlich</a:t>
              </a:r>
              <a:endParaRPr lang="en-CA" sz="2000"/>
            </a:p>
          </p:txBody>
        </p:sp>
        <p:sp>
          <p:nvSpPr>
            <p:cNvPr id="5" name="Rechteck 4"/>
            <p:cNvSpPr/>
            <p:nvPr/>
          </p:nvSpPr>
          <p:spPr>
            <a:xfrm>
              <a:off x="329763" y="628850"/>
              <a:ext cx="2545277" cy="5808139"/>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r>
                <a:rPr lang="en-CA" sz="2400" b="1">
                  <a:solidFill>
                    <a:schemeClr val="tx1"/>
                  </a:solidFill>
                </a:rPr>
                <a:t>UNI</a:t>
              </a:r>
            </a:p>
          </p:txBody>
        </p:sp>
        <p:sp>
          <p:nvSpPr>
            <p:cNvPr id="6" name="Rechteck 5"/>
            <p:cNvSpPr/>
            <p:nvPr/>
          </p:nvSpPr>
          <p:spPr>
            <a:xfrm>
              <a:off x="6053359" y="628849"/>
              <a:ext cx="2545277" cy="5808139"/>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r>
                <a:rPr lang="en-CA" sz="2400" b="1">
                  <a:solidFill>
                    <a:schemeClr val="tx1"/>
                  </a:solidFill>
                </a:rPr>
                <a:t>FH</a:t>
              </a:r>
            </a:p>
          </p:txBody>
        </p:sp>
        <p:sp>
          <p:nvSpPr>
            <p:cNvPr id="7" name="Rechteck 6"/>
            <p:cNvSpPr/>
            <p:nvPr/>
          </p:nvSpPr>
          <p:spPr>
            <a:xfrm>
              <a:off x="2875036" y="3533943"/>
              <a:ext cx="2750505" cy="1451523"/>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Promotion</a:t>
              </a:r>
              <a:endParaRPr lang="en-CA" sz="2000"/>
            </a:p>
          </p:txBody>
        </p:sp>
        <p:sp>
          <p:nvSpPr>
            <p:cNvPr id="8" name="Rechteck 7"/>
            <p:cNvSpPr/>
            <p:nvPr/>
          </p:nvSpPr>
          <p:spPr>
            <a:xfrm>
              <a:off x="2875036" y="4985466"/>
              <a:ext cx="2750505" cy="1451523"/>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Viele Möglichkeiten</a:t>
              </a:r>
              <a:endParaRPr lang="en-CA" sz="2000"/>
            </a:p>
          </p:txBody>
        </p:sp>
        <p:sp>
          <p:nvSpPr>
            <p:cNvPr id="9" name="Rechteck 8"/>
            <p:cNvSpPr/>
            <p:nvPr/>
          </p:nvSpPr>
          <p:spPr>
            <a:xfrm>
              <a:off x="2875036" y="2082419"/>
              <a:ext cx="2750505" cy="1451524"/>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Anonymität, </a:t>
              </a:r>
            </a:p>
            <a:p>
              <a:pPr algn="ctr"/>
              <a:r>
                <a:rPr lang="de-DE" sz="2000"/>
                <a:t>viele Wahlfreiheit</a:t>
              </a:r>
              <a:endParaRPr lang="en-CA" sz="2000"/>
            </a:p>
          </p:txBody>
        </p:sp>
        <p:sp>
          <p:nvSpPr>
            <p:cNvPr id="10" name="Rechteck 9"/>
            <p:cNvSpPr/>
            <p:nvPr/>
          </p:nvSpPr>
          <p:spPr>
            <a:xfrm>
              <a:off x="8598636" y="628850"/>
              <a:ext cx="2750504" cy="1451523"/>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Anwendungs-bezogen</a:t>
              </a:r>
              <a:endParaRPr lang="en-CA" sz="2000"/>
            </a:p>
          </p:txBody>
        </p:sp>
        <p:sp>
          <p:nvSpPr>
            <p:cNvPr id="11" name="Rechteck 10"/>
            <p:cNvSpPr/>
            <p:nvPr/>
          </p:nvSpPr>
          <p:spPr>
            <a:xfrm>
              <a:off x="8598636" y="3530874"/>
              <a:ext cx="2750504" cy="1452545"/>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Praxisnah</a:t>
              </a:r>
              <a:endParaRPr lang="en-CA" sz="2000"/>
            </a:p>
          </p:txBody>
        </p:sp>
        <p:sp>
          <p:nvSpPr>
            <p:cNvPr id="12" name="Rechteck 11"/>
            <p:cNvSpPr/>
            <p:nvPr/>
          </p:nvSpPr>
          <p:spPr>
            <a:xfrm>
              <a:off x="8598636" y="4985466"/>
              <a:ext cx="2750504" cy="1451522"/>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Leichter Einstieg</a:t>
              </a:r>
              <a:endParaRPr lang="en-CA" sz="2000"/>
            </a:p>
          </p:txBody>
        </p:sp>
        <p:sp>
          <p:nvSpPr>
            <p:cNvPr id="13" name="Rechteck 12"/>
            <p:cNvSpPr/>
            <p:nvPr/>
          </p:nvSpPr>
          <p:spPr>
            <a:xfrm>
              <a:off x="8598636" y="2080373"/>
              <a:ext cx="2750504" cy="1451523"/>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Kleine Kurse, „verschulter“</a:t>
              </a:r>
              <a:endParaRPr lang="en-CA" sz="2000"/>
            </a:p>
          </p:txBody>
        </p:sp>
      </p:grpSp>
      <p:grpSp>
        <p:nvGrpSpPr>
          <p:cNvPr id="19" name="Gruppieren 18"/>
          <p:cNvGrpSpPr/>
          <p:nvPr/>
        </p:nvGrpSpPr>
        <p:grpSpPr>
          <a:xfrm>
            <a:off x="6516216" y="188640"/>
            <a:ext cx="2376264" cy="576064"/>
            <a:chOff x="6516216" y="260648"/>
            <a:chExt cx="2376264" cy="576064"/>
          </a:xfrm>
        </p:grpSpPr>
        <p:sp>
          <p:nvSpPr>
            <p:cNvPr id="20" name="Rechteck 1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1" name="Grafik 2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23" name="Grafik 22">
            <a:extLst>
              <a:ext uri="{FF2B5EF4-FFF2-40B4-BE49-F238E27FC236}">
                <a16:creationId xmlns:a16="http://schemas.microsoft.com/office/drawing/2014/main" id="{FCE11AF7-AD26-CA40-94ED-7E21B83E72A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8440" y="3459209"/>
            <a:ext cx="1383867" cy="1301700"/>
          </a:xfrm>
          <a:prstGeom prst="rect">
            <a:avLst/>
          </a:prstGeom>
        </p:spPr>
      </p:pic>
      <p:pic>
        <p:nvPicPr>
          <p:cNvPr id="24" name="Grafik 23">
            <a:extLst>
              <a:ext uri="{FF2B5EF4-FFF2-40B4-BE49-F238E27FC236}">
                <a16:creationId xmlns:a16="http://schemas.microsoft.com/office/drawing/2014/main" id="{F514425B-BA00-4242-9273-1A0C54D9A34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0980480">
            <a:off x="783639" y="3201210"/>
            <a:ext cx="1089833" cy="602814"/>
          </a:xfrm>
          <a:prstGeom prst="rect">
            <a:avLst/>
          </a:prstGeom>
        </p:spPr>
      </p:pic>
      <p:pic>
        <p:nvPicPr>
          <p:cNvPr id="25" name="Grafik 24">
            <a:extLst>
              <a:ext uri="{FF2B5EF4-FFF2-40B4-BE49-F238E27FC236}">
                <a16:creationId xmlns:a16="http://schemas.microsoft.com/office/drawing/2014/main" id="{1DC71F35-3A3B-624B-AE97-E57188FC8DE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060702" y="3239017"/>
            <a:ext cx="1453007" cy="1485501"/>
          </a:xfrm>
          <a:prstGeom prst="rect">
            <a:avLst/>
          </a:prstGeom>
        </p:spPr>
      </p:pic>
    </p:spTree>
    <p:extLst>
      <p:ext uri="{BB962C8B-B14F-4D97-AF65-F5344CB8AC3E}">
        <p14:creationId xmlns:p14="http://schemas.microsoft.com/office/powerpoint/2010/main" val="255204645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Universität oder Fachhochschule</a:t>
            </a:r>
            <a:r>
              <a:rPr lang="de-DE"/>
              <a:t> (?)</a:t>
            </a:r>
            <a:endParaRPr lang="de-DE" sz="4400"/>
          </a:p>
        </p:txBody>
      </p:sp>
      <p:grpSp>
        <p:nvGrpSpPr>
          <p:cNvPr id="2" name="Gruppieren 1"/>
          <p:cNvGrpSpPr/>
          <p:nvPr/>
        </p:nvGrpSpPr>
        <p:grpSpPr>
          <a:xfrm>
            <a:off x="899592" y="1915091"/>
            <a:ext cx="7344816" cy="4394229"/>
            <a:chOff x="329763" y="628849"/>
            <a:chExt cx="9708129" cy="5808140"/>
          </a:xfrm>
        </p:grpSpPr>
        <p:sp>
          <p:nvSpPr>
            <p:cNvPr id="5" name="Rechteck 4"/>
            <p:cNvSpPr/>
            <p:nvPr/>
          </p:nvSpPr>
          <p:spPr>
            <a:xfrm>
              <a:off x="329763" y="628850"/>
              <a:ext cx="2545277" cy="5808139"/>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r>
                <a:rPr lang="en-CA" sz="2400" b="1">
                  <a:solidFill>
                    <a:schemeClr val="tx1"/>
                  </a:solidFill>
                </a:rPr>
                <a:t>UNI</a:t>
              </a:r>
            </a:p>
          </p:txBody>
        </p:sp>
        <p:sp>
          <p:nvSpPr>
            <p:cNvPr id="6" name="Rechteck 5"/>
            <p:cNvSpPr/>
            <p:nvPr/>
          </p:nvSpPr>
          <p:spPr>
            <a:xfrm>
              <a:off x="7492613" y="628849"/>
              <a:ext cx="2545279" cy="5808139"/>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endParaRPr lang="en-CA" sz="2400" b="1">
                <a:solidFill>
                  <a:schemeClr val="tx1"/>
                </a:solidFill>
              </a:endParaRPr>
            </a:p>
            <a:p>
              <a:pPr algn="ctr"/>
              <a:r>
                <a:rPr lang="en-CA" sz="2400" b="1">
                  <a:solidFill>
                    <a:schemeClr val="tx1"/>
                  </a:solidFill>
                </a:rPr>
                <a:t>FH</a:t>
              </a:r>
            </a:p>
          </p:txBody>
        </p:sp>
        <p:pic>
          <p:nvPicPr>
            <p:cNvPr id="14" name="Grafik 1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8140162" y="2810387"/>
              <a:ext cx="1250178" cy="1283076"/>
            </a:xfrm>
            <a:prstGeom prst="rect">
              <a:avLst/>
            </a:prstGeom>
          </p:spPr>
        </p:pic>
      </p:grpSp>
      <p:grpSp>
        <p:nvGrpSpPr>
          <p:cNvPr id="19" name="Gruppieren 18"/>
          <p:cNvGrpSpPr/>
          <p:nvPr/>
        </p:nvGrpSpPr>
        <p:grpSpPr>
          <a:xfrm>
            <a:off x="6516216" y="188640"/>
            <a:ext cx="2376264" cy="576064"/>
            <a:chOff x="6516216" y="260648"/>
            <a:chExt cx="2376264" cy="576064"/>
          </a:xfrm>
        </p:grpSpPr>
        <p:sp>
          <p:nvSpPr>
            <p:cNvPr id="20" name="Rechteck 1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1" name="Grafik 20"/>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6" name="Pfeil nach links und rechts 15">
            <a:extLst>
              <a:ext uri="{FF2B5EF4-FFF2-40B4-BE49-F238E27FC236}">
                <a16:creationId xmlns:a16="http://schemas.microsoft.com/office/drawing/2014/main" id="{25781C1C-C35E-5D48-9F47-723BE9C224F0}"/>
              </a:ext>
            </a:extLst>
          </p:cNvPr>
          <p:cNvSpPr/>
          <p:nvPr/>
        </p:nvSpPr>
        <p:spPr>
          <a:xfrm>
            <a:off x="3707903" y="2348880"/>
            <a:ext cx="1728192" cy="864096"/>
          </a:xfrm>
          <a:prstGeom prst="leftRightArrow">
            <a:avLst/>
          </a:prstGeom>
          <a:solidFill>
            <a:schemeClr val="bg1">
              <a:lumMod val="65000"/>
            </a:schemeClr>
          </a:solidFill>
          <a:ln>
            <a:solidFill>
              <a:schemeClr val="bg1">
                <a:lumMod val="65000"/>
              </a:schemeClr>
            </a:solidFill>
          </a:ln>
          <a:effectLst>
            <a:outerShdw blurRad="1270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3" name="Rechteck 22">
            <a:extLst>
              <a:ext uri="{FF2B5EF4-FFF2-40B4-BE49-F238E27FC236}">
                <a16:creationId xmlns:a16="http://schemas.microsoft.com/office/drawing/2014/main" id="{31D0D6C2-4178-2F47-8FC1-66D139647197}"/>
              </a:ext>
            </a:extLst>
          </p:cNvPr>
          <p:cNvSpPr/>
          <p:nvPr/>
        </p:nvSpPr>
        <p:spPr>
          <a:xfrm>
            <a:off x="3563888" y="3429000"/>
            <a:ext cx="2016224" cy="2592288"/>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Unterschiedliche Studiengänge</a:t>
            </a:r>
          </a:p>
          <a:p>
            <a:pPr algn="ctr"/>
            <a:endParaRPr lang="de-DE" sz="2000"/>
          </a:p>
          <a:p>
            <a:pPr algn="ctr"/>
            <a:r>
              <a:rPr lang="de-DE" sz="2000"/>
              <a:t>Wechsel möglich</a:t>
            </a:r>
          </a:p>
          <a:p>
            <a:pPr algn="ctr"/>
            <a:endParaRPr lang="de-DE" sz="2000"/>
          </a:p>
          <a:p>
            <a:pPr algn="ctr"/>
            <a:r>
              <a:rPr lang="de-DE" sz="2000"/>
              <a:t>Einstiegsgehalt</a:t>
            </a:r>
            <a:endParaRPr lang="en-CA" sz="2000"/>
          </a:p>
        </p:txBody>
      </p:sp>
      <p:pic>
        <p:nvPicPr>
          <p:cNvPr id="18" name="Grafik 17">
            <a:extLst>
              <a:ext uri="{FF2B5EF4-FFF2-40B4-BE49-F238E27FC236}">
                <a16:creationId xmlns:a16="http://schemas.microsoft.com/office/drawing/2014/main" id="{8B9884F7-4ED1-A546-A243-284F6BCB994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06536" y="3657585"/>
            <a:ext cx="1033216" cy="971869"/>
          </a:xfrm>
          <a:prstGeom prst="rect">
            <a:avLst/>
          </a:prstGeom>
        </p:spPr>
      </p:pic>
      <p:pic>
        <p:nvPicPr>
          <p:cNvPr id="24" name="Grafik 23">
            <a:extLst>
              <a:ext uri="{FF2B5EF4-FFF2-40B4-BE49-F238E27FC236}">
                <a16:creationId xmlns:a16="http://schemas.microsoft.com/office/drawing/2014/main" id="{58E276EE-3DE0-1346-B3DF-C32EA353FC8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0980480">
            <a:off x="1367660" y="3426270"/>
            <a:ext cx="813686" cy="450070"/>
          </a:xfrm>
          <a:prstGeom prst="rect">
            <a:avLst/>
          </a:prstGeom>
        </p:spPr>
      </p:pic>
    </p:spTree>
    <p:extLst>
      <p:ext uri="{BB962C8B-B14F-4D97-AF65-F5344CB8AC3E}">
        <p14:creationId xmlns:p14="http://schemas.microsoft.com/office/powerpoint/2010/main" val="11196228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1200329"/>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Fragen zum Thema </a:t>
            </a:r>
            <a:r>
              <a:rPr lang="de-DE"/>
              <a:t>Universität oder Fachhochschule (?)</a:t>
            </a:r>
            <a:endParaRPr lang="de-DE" sz="4400"/>
          </a:p>
        </p:txBody>
      </p:sp>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2" name="Grafik 11">
            <a:hlinkClick r:id="rId4" action="ppaction://hlinksldjump"/>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
        <p:nvSpPr>
          <p:cNvPr id="8" name="Rechteck 7"/>
          <p:cNvSpPr/>
          <p:nvPr/>
        </p:nvSpPr>
        <p:spPr>
          <a:xfrm>
            <a:off x="3937057" y="439217"/>
            <a:ext cx="1269899" cy="215444"/>
          </a:xfrm>
          <a:prstGeom prst="rect">
            <a:avLst/>
          </a:prstGeom>
        </p:spPr>
        <p:txBody>
          <a:bodyPr wrap="none">
            <a:spAutoFit/>
          </a:bodyPr>
          <a:lstStyle/>
          <a:p>
            <a:pPr algn="ctr"/>
            <a:r>
              <a:rPr lang="de-DE" sz="800">
                <a:solidFill>
                  <a:schemeClr val="tx1">
                    <a:lumMod val="50000"/>
                    <a:lumOff val="50000"/>
                  </a:schemeClr>
                </a:solidFill>
              </a:rPr>
              <a:t>Grafik , was-ist-besser.net</a:t>
            </a:r>
          </a:p>
        </p:txBody>
      </p:sp>
      <p:pic>
        <p:nvPicPr>
          <p:cNvPr id="13" name="Grafik 12">
            <a:extLst>
              <a:ext uri="{FF2B5EF4-FFF2-40B4-BE49-F238E27FC236}">
                <a16:creationId xmlns:a16="http://schemas.microsoft.com/office/drawing/2014/main" id="{61D18580-03E8-9A47-90D4-A73E7D64D29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259632" y="3284984"/>
            <a:ext cx="2261660" cy="2127374"/>
          </a:xfrm>
          <a:prstGeom prst="rect">
            <a:avLst/>
          </a:prstGeom>
        </p:spPr>
      </p:pic>
      <p:pic>
        <p:nvPicPr>
          <p:cNvPr id="14" name="Grafik 13">
            <a:extLst>
              <a:ext uri="{FF2B5EF4-FFF2-40B4-BE49-F238E27FC236}">
                <a16:creationId xmlns:a16="http://schemas.microsoft.com/office/drawing/2014/main" id="{36234C88-5159-6E4C-BBD2-157A2291DA1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980480">
            <a:off x="1348859" y="2862755"/>
            <a:ext cx="1781120" cy="985182"/>
          </a:xfrm>
          <a:prstGeom prst="rect">
            <a:avLst/>
          </a:prstGeom>
        </p:spPr>
      </p:pic>
      <p:pic>
        <p:nvPicPr>
          <p:cNvPr id="15" name="Grafik 14">
            <a:extLst>
              <a:ext uri="{FF2B5EF4-FFF2-40B4-BE49-F238E27FC236}">
                <a16:creationId xmlns:a16="http://schemas.microsoft.com/office/drawing/2014/main" id="{BAF17DCF-B9C7-1047-8897-F719E57738A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228184" y="3156256"/>
            <a:ext cx="1931083" cy="1974269"/>
          </a:xfrm>
          <a:prstGeom prst="rect">
            <a:avLst/>
          </a:prstGeom>
        </p:spPr>
      </p:pic>
      <p:sp>
        <p:nvSpPr>
          <p:cNvPr id="16" name="Pfeil nach links und rechts 15">
            <a:extLst>
              <a:ext uri="{FF2B5EF4-FFF2-40B4-BE49-F238E27FC236}">
                <a16:creationId xmlns:a16="http://schemas.microsoft.com/office/drawing/2014/main" id="{6EAD2AAE-0A12-B54E-9E50-8DEC9DBD3397}"/>
              </a:ext>
            </a:extLst>
          </p:cNvPr>
          <p:cNvSpPr/>
          <p:nvPr/>
        </p:nvSpPr>
        <p:spPr>
          <a:xfrm>
            <a:off x="3485288" y="3501008"/>
            <a:ext cx="2526872" cy="1313124"/>
          </a:xfrm>
          <a:prstGeom prst="lef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de-DE"/>
              <a:t>Was ist besser?</a:t>
            </a:r>
          </a:p>
        </p:txBody>
      </p:sp>
      <p:sp>
        <p:nvSpPr>
          <p:cNvPr id="17" name="Textfeld 16">
            <a:extLst>
              <a:ext uri="{FF2B5EF4-FFF2-40B4-BE49-F238E27FC236}">
                <a16:creationId xmlns:a16="http://schemas.microsoft.com/office/drawing/2014/main" id="{4A4B4BBE-DF11-F04E-8B05-DB4FF8A3BC9F}"/>
              </a:ext>
            </a:extLst>
          </p:cNvPr>
          <p:cNvSpPr txBox="1"/>
          <p:nvPr/>
        </p:nvSpPr>
        <p:spPr>
          <a:xfrm>
            <a:off x="3521292" y="4945859"/>
            <a:ext cx="538930" cy="369332"/>
          </a:xfrm>
          <a:prstGeom prst="rect">
            <a:avLst/>
          </a:prstGeom>
          <a:noFill/>
        </p:spPr>
        <p:txBody>
          <a:bodyPr wrap="none" rtlCol="0">
            <a:spAutoFit/>
          </a:bodyPr>
          <a:lstStyle/>
          <a:p>
            <a:r>
              <a:rPr lang="de-DE"/>
              <a:t>UNI</a:t>
            </a:r>
          </a:p>
        </p:txBody>
      </p:sp>
      <p:sp>
        <p:nvSpPr>
          <p:cNvPr id="18" name="Textfeld 17">
            <a:extLst>
              <a:ext uri="{FF2B5EF4-FFF2-40B4-BE49-F238E27FC236}">
                <a16:creationId xmlns:a16="http://schemas.microsoft.com/office/drawing/2014/main" id="{D3D64463-600C-EE4E-909E-EC7844EB246D}"/>
              </a:ext>
            </a:extLst>
          </p:cNvPr>
          <p:cNvSpPr txBox="1"/>
          <p:nvPr/>
        </p:nvSpPr>
        <p:spPr>
          <a:xfrm>
            <a:off x="5995249" y="2971590"/>
            <a:ext cx="434734" cy="369332"/>
          </a:xfrm>
          <a:prstGeom prst="rect">
            <a:avLst/>
          </a:prstGeom>
          <a:noFill/>
        </p:spPr>
        <p:txBody>
          <a:bodyPr wrap="none" rtlCol="0">
            <a:spAutoFit/>
          </a:bodyPr>
          <a:lstStyle/>
          <a:p>
            <a:r>
              <a:rPr lang="de-DE"/>
              <a:t>FH</a:t>
            </a:r>
          </a:p>
        </p:txBody>
      </p:sp>
    </p:spTree>
    <p:extLst>
      <p:ext uri="{BB962C8B-B14F-4D97-AF65-F5344CB8AC3E}">
        <p14:creationId xmlns:p14="http://schemas.microsoft.com/office/powerpoint/2010/main" val="1861560266"/>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Ich möchte ins Ausland</a:t>
            </a:r>
            <a:r>
              <a:rPr lang="de-DE"/>
              <a:t>, geht das?</a:t>
            </a:r>
          </a:p>
        </p:txBody>
      </p:sp>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4" name="Grafik 13"/>
          <p:cNvPicPr>
            <a:picLocks noChangeAspect="1"/>
          </p:cNvPicPr>
          <p:nvPr/>
        </p:nvPicPr>
        <p:blipFill rotWithShape="1">
          <a:blip r:embed="rId4">
            <a:clrChange>
              <a:clrFrom>
                <a:srgbClr val="FFFFFF"/>
              </a:clrFrom>
              <a:clrTo>
                <a:srgbClr val="FFFFFF">
                  <a:alpha val="0"/>
                </a:srgbClr>
              </a:clrTo>
            </a:clrChange>
          </a:blip>
          <a:srcRect l="3815"/>
          <a:stretch/>
        </p:blipFill>
        <p:spPr>
          <a:xfrm>
            <a:off x="2843808" y="476672"/>
            <a:ext cx="5031324" cy="7410403"/>
          </a:xfrm>
          <a:prstGeom prst="rect">
            <a:avLst/>
          </a:prstGeom>
        </p:spPr>
      </p:pic>
      <p:sp>
        <p:nvSpPr>
          <p:cNvPr id="7" name="Rechteck 6"/>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328863750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a:t>Während des </a:t>
            </a:r>
            <a:r>
              <a:rPr lang="de-DE" b="1"/>
              <a:t>Studiums</a:t>
            </a:r>
            <a:r>
              <a:rPr lang="de-DE"/>
              <a:t>?</a:t>
            </a:r>
            <a:endParaRPr lang="de-DE" b="1">
              <a:solidFill>
                <a:prstClr val="black">
                  <a:lumMod val="75000"/>
                  <a:lumOff val="25000"/>
                </a:prstClr>
              </a:solidFill>
            </a:endParaRPr>
          </a:p>
        </p:txBody>
      </p:sp>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7" name="Grafik 6"/>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1630016" y="1838855"/>
            <a:ext cx="5904656" cy="4223724"/>
          </a:xfrm>
          <a:prstGeom prst="rect">
            <a:avLst/>
          </a:prstGeom>
        </p:spPr>
      </p:pic>
      <p:sp>
        <p:nvSpPr>
          <p:cNvPr id="8" name="Textplatzhalter 4"/>
          <p:cNvSpPr txBox="1">
            <a:spLocks/>
          </p:cNvSpPr>
          <p:nvPr/>
        </p:nvSpPr>
        <p:spPr>
          <a:xfrm>
            <a:off x="6084168" y="6381328"/>
            <a:ext cx="4392032" cy="287337"/>
          </a:xfrm>
          <a:prstGeom prst="rect">
            <a:avLst/>
          </a:prstGeom>
        </p:spPr>
        <p:txBody>
          <a:bodyPr/>
          <a:lstStyle>
            <a:lvl1pPr marL="342900" indent="-342900" algn="l" defTabSz="914400" rtl="0" eaLnBrk="1" latinLnBrk="0" hangingPunct="1">
              <a:spcBef>
                <a:spcPct val="20000"/>
              </a:spcBef>
              <a:buClr>
                <a:srgbClr val="00B0F0"/>
              </a:buClr>
              <a:buFont typeface="Wingdings" pitchFamily="2" charset="2"/>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B0F0"/>
              </a:buClr>
              <a:buFont typeface="Courier New" pitchFamily="49" charset="0"/>
              <a:buChar char="o"/>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B0F0"/>
              </a:buClr>
              <a:buFont typeface="Symbol" pitchFamily="18" charset="2"/>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de-DE" sz="1000">
                <a:solidFill>
                  <a:schemeClr val="bg1">
                    <a:lumMod val="65000"/>
                  </a:schemeClr>
                </a:solidFill>
              </a:rPr>
              <a:t>Wegweiser, Pixabay.de</a:t>
            </a:r>
            <a:endParaRPr lang="de-DE" sz="1000">
              <a:solidFill>
                <a:schemeClr val="bg1">
                  <a:lumMod val="50000"/>
                </a:schemeClr>
              </a:solidFill>
            </a:endParaRPr>
          </a:p>
        </p:txBody>
      </p:sp>
      <p:sp>
        <p:nvSpPr>
          <p:cNvPr id="12" name="Textfeld 11"/>
          <p:cNvSpPr txBox="1"/>
          <p:nvPr/>
        </p:nvSpPr>
        <p:spPr>
          <a:xfrm>
            <a:off x="2987824" y="323364"/>
            <a:ext cx="2808312" cy="215444"/>
          </a:xfrm>
          <a:prstGeom prst="rect">
            <a:avLst/>
          </a:prstGeom>
          <a:noFill/>
        </p:spPr>
        <p:txBody>
          <a:bodyPr wrap="square" rtlCol="0">
            <a:spAutoFit/>
          </a:bodyPr>
          <a:lstStyle/>
          <a:p>
            <a:pPr algn="ctr"/>
            <a:r>
              <a:rPr lang="de-DE" sz="800">
                <a:solidFill>
                  <a:schemeClr val="bg1">
                    <a:lumMod val="65000"/>
                  </a:schemeClr>
                </a:solidFill>
              </a:rPr>
              <a:t>Möglichkeit, pixabay.de</a:t>
            </a:r>
          </a:p>
        </p:txBody>
      </p:sp>
    </p:spTree>
    <p:extLst>
      <p:ext uri="{BB962C8B-B14F-4D97-AF65-F5344CB8AC3E}">
        <p14:creationId xmlns:p14="http://schemas.microsoft.com/office/powerpoint/2010/main" val="41696262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a:t>Im späteren </a:t>
            </a:r>
            <a:r>
              <a:rPr lang="de-DE" b="1"/>
              <a:t>Beruf</a:t>
            </a:r>
            <a:r>
              <a:rPr lang="de-DE"/>
              <a:t>?</a:t>
            </a:r>
            <a:endParaRPr lang="de-DE" b="1">
              <a:solidFill>
                <a:prstClr val="black">
                  <a:lumMod val="75000"/>
                  <a:lumOff val="25000"/>
                </a:prstClr>
              </a:solidFill>
            </a:endParaRPr>
          </a:p>
        </p:txBody>
      </p:sp>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4" name="Textfeld 13"/>
          <p:cNvSpPr txBox="1"/>
          <p:nvPr/>
        </p:nvSpPr>
        <p:spPr>
          <a:xfrm>
            <a:off x="2987824" y="323364"/>
            <a:ext cx="2808312" cy="215444"/>
          </a:xfrm>
          <a:prstGeom prst="rect">
            <a:avLst/>
          </a:prstGeom>
          <a:noFill/>
        </p:spPr>
        <p:txBody>
          <a:bodyPr wrap="square" rtlCol="0">
            <a:spAutoFit/>
          </a:bodyPr>
          <a:lstStyle/>
          <a:p>
            <a:pPr algn="ctr"/>
            <a:r>
              <a:rPr lang="de-DE" sz="800">
                <a:solidFill>
                  <a:schemeClr val="bg1">
                    <a:lumMod val="65000"/>
                  </a:schemeClr>
                </a:solidFill>
              </a:rPr>
              <a:t>Welt, pixabay.de</a:t>
            </a:r>
          </a:p>
        </p:txBody>
      </p:sp>
      <p:pic>
        <p:nvPicPr>
          <p:cNvPr id="15" name="Grafik 14"/>
          <p:cNvPicPr>
            <a:picLocks noChangeAspect="1"/>
          </p:cNvPicPr>
          <p:nvPr/>
        </p:nvPicPr>
        <p:blipFill rotWithShape="1">
          <a:blip r:embed="rId4" cstate="print">
            <a:extLst>
              <a:ext uri="{28A0092B-C50C-407E-A947-70E740481C1C}">
                <a14:useLocalDpi xmlns:a14="http://schemas.microsoft.com/office/drawing/2010/main" val="0"/>
              </a:ext>
            </a:extLst>
          </a:blip>
          <a:srcRect l="9242" t="11768" r="8519"/>
          <a:stretch/>
        </p:blipFill>
        <p:spPr>
          <a:xfrm>
            <a:off x="1377988" y="1660468"/>
            <a:ext cx="6408712" cy="4587346"/>
          </a:xfrm>
          <a:prstGeom prst="rect">
            <a:avLst/>
          </a:prstGeom>
        </p:spPr>
      </p:pic>
    </p:spTree>
    <p:extLst>
      <p:ext uri="{BB962C8B-B14F-4D97-AF65-F5344CB8AC3E}">
        <p14:creationId xmlns:p14="http://schemas.microsoft.com/office/powerpoint/2010/main" val="40975502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1124744"/>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Fragen zu Thema </a:t>
            </a:r>
            <a:r>
              <a:rPr lang="de-DE"/>
              <a:t>Ausland (?)</a:t>
            </a:r>
          </a:p>
        </p:txBody>
      </p:sp>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2" name="Grafik 11">
            <a:hlinkClick r:id="rId4" action="ppaction://hlinksldjump"/>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pic>
        <p:nvPicPr>
          <p:cNvPr id="18" name="Grafik 17"/>
          <p:cNvPicPr>
            <a:picLocks noChangeAspect="1"/>
          </p:cNvPicPr>
          <p:nvPr/>
        </p:nvPicPr>
        <p:blipFill rotWithShape="1">
          <a:blip r:embed="rId6">
            <a:clrChange>
              <a:clrFrom>
                <a:srgbClr val="FFFFFF"/>
              </a:clrFrom>
              <a:clrTo>
                <a:srgbClr val="FFFFFF">
                  <a:alpha val="0"/>
                </a:srgbClr>
              </a:clrTo>
            </a:clrChange>
          </a:blip>
          <a:srcRect t="17491"/>
          <a:stretch/>
        </p:blipFill>
        <p:spPr>
          <a:xfrm>
            <a:off x="2644259" y="1772816"/>
            <a:ext cx="5230873" cy="6114259"/>
          </a:xfrm>
          <a:prstGeom prst="rect">
            <a:avLst/>
          </a:prstGeom>
        </p:spPr>
      </p:pic>
      <p:sp>
        <p:nvSpPr>
          <p:cNvPr id="15" name="Rechteck 14"/>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3540348532"/>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a:t>Wieso brechen so viele das Studium ab (?)</a:t>
            </a:r>
            <a:endParaRPr lang="de-DE" b="1">
              <a:solidFill>
                <a:prstClr val="black">
                  <a:lumMod val="75000"/>
                  <a:lumOff val="25000"/>
                </a:prstClr>
              </a:solidFill>
            </a:endParaRPr>
          </a:p>
        </p:txBody>
      </p:sp>
      <p:pic>
        <p:nvPicPr>
          <p:cNvPr id="8" name="Picture 2" descr="C:\Users\Alexander\Documents\Scan0002.jpg"/>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631674" y="1756847"/>
            <a:ext cx="5880653" cy="4464496"/>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7" name="Rechteck 6"/>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169129825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b="1">
                <a:solidFill>
                  <a:prstClr val="black">
                    <a:lumMod val="75000"/>
                    <a:lumOff val="25000"/>
                  </a:prstClr>
                </a:solidFill>
              </a:rPr>
              <a:t>Studienabbruch </a:t>
            </a:r>
            <a:r>
              <a:rPr lang="de-DE">
                <a:solidFill>
                  <a:prstClr val="black">
                    <a:lumMod val="75000"/>
                    <a:lumOff val="25000"/>
                  </a:prstClr>
                </a:solidFill>
              </a:rPr>
              <a:t>im Bachelor [%]</a:t>
            </a:r>
            <a:endParaRPr lang="de-DE" b="1">
              <a:solidFill>
                <a:prstClr val="black">
                  <a:lumMod val="75000"/>
                  <a:lumOff val="25000"/>
                </a:prstClr>
              </a:solidFill>
            </a:endParaRPr>
          </a:p>
        </p:txBody>
      </p:sp>
      <p:sp>
        <p:nvSpPr>
          <p:cNvPr id="7" name="Textfeld 6"/>
          <p:cNvSpPr txBox="1"/>
          <p:nvPr/>
        </p:nvSpPr>
        <p:spPr>
          <a:xfrm>
            <a:off x="1403648" y="6279703"/>
            <a:ext cx="6624736" cy="646331"/>
          </a:xfrm>
          <a:prstGeom prst="rect">
            <a:avLst/>
          </a:prstGeom>
          <a:noFill/>
        </p:spPr>
        <p:txBody>
          <a:bodyPr wrap="square" rtlCol="0">
            <a:spAutoFit/>
          </a:bodyPr>
          <a:lstStyle/>
          <a:p>
            <a:r>
              <a:rPr lang="de-DE" sz="1200"/>
              <a:t>*Quelle: </a:t>
            </a:r>
            <a:r>
              <a:rPr lang="de-DE" sz="1200" err="1"/>
              <a:t>Heublein</a:t>
            </a:r>
            <a:r>
              <a:rPr lang="de-DE" sz="1200"/>
              <a:t> / Ebert / </a:t>
            </a:r>
            <a:r>
              <a:rPr lang="de-DE" sz="1200" err="1"/>
              <a:t>Hutzsch</a:t>
            </a:r>
            <a:r>
              <a:rPr lang="de-DE" sz="1200"/>
              <a:t> / etc.: Zwischen Studienerwartungen und Studienwirklichkeit</a:t>
            </a:r>
            <a:br>
              <a:rPr lang="de-DE" sz="1200"/>
            </a:br>
            <a:r>
              <a:rPr lang="de-DE" sz="1200"/>
              <a:t> Ursachen des Studienabbruchs, beruflicher Verbleib der Studienabbrecherinnen und Studienabbrecher und Entwicklung der Studienabbruchquote an deutschen Hochschulen.</a:t>
            </a:r>
            <a:endParaRPr lang="en-CA" sz="1200"/>
          </a:p>
        </p:txBody>
      </p:sp>
      <p:graphicFrame>
        <p:nvGraphicFramePr>
          <p:cNvPr id="5" name="Inhaltsplatzhalter 4"/>
          <p:cNvGraphicFramePr>
            <a:graphicFrameLocks/>
          </p:cNvGraphicFramePr>
          <p:nvPr>
            <p:extLst>
              <p:ext uri="{D42A27DB-BD31-4B8C-83A1-F6EECF244321}">
                <p14:modId xmlns:p14="http://schemas.microsoft.com/office/powerpoint/2010/main" val="758282815"/>
              </p:ext>
            </p:extLst>
          </p:nvPr>
        </p:nvGraphicFramePr>
        <p:xfrm>
          <a:off x="647564" y="1747042"/>
          <a:ext cx="7848872" cy="4532661"/>
        </p:xfrm>
        <a:graphic>
          <a:graphicData uri="http://schemas.openxmlformats.org/drawingml/2006/chart">
            <c:chart xmlns:c="http://schemas.openxmlformats.org/drawingml/2006/chart" xmlns:r="http://schemas.openxmlformats.org/officeDocument/2006/relationships" r:id="rId3"/>
          </a:graphicData>
        </a:graphic>
      </p:graphicFrame>
      <p:grpSp>
        <p:nvGrpSpPr>
          <p:cNvPr id="10" name="Gruppieren 9"/>
          <p:cNvGrpSpPr/>
          <p:nvPr/>
        </p:nvGrpSpPr>
        <p:grpSpPr>
          <a:xfrm>
            <a:off x="6516216" y="188640"/>
            <a:ext cx="2376264" cy="576064"/>
            <a:chOff x="6516216" y="260648"/>
            <a:chExt cx="2376264" cy="576064"/>
          </a:xfrm>
        </p:grpSpPr>
        <p:sp>
          <p:nvSpPr>
            <p:cNvPr id="11" name="Rechteck 10"/>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2" name="Grafik 11"/>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Tree>
    <p:extLst>
      <p:ext uri="{BB962C8B-B14F-4D97-AF65-F5344CB8AC3E}">
        <p14:creationId xmlns:p14="http://schemas.microsoft.com/office/powerpoint/2010/main" val="292237709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b="1">
                <a:ea typeface="Verdana" panose="020B0604030504040204" pitchFamily="34" charset="0"/>
                <a:cs typeface="Verdana" panose="020B0604030504040204" pitchFamily="34" charset="0"/>
              </a:rPr>
              <a:t>Studienabbruch</a:t>
            </a:r>
            <a:r>
              <a:rPr lang="de-DE">
                <a:ea typeface="Verdana" panose="020B0604030504040204" pitchFamily="34" charset="0"/>
                <a:cs typeface="Verdana" panose="020B0604030504040204" pitchFamily="34" charset="0"/>
              </a:rPr>
              <a:t> im Master in [%]</a:t>
            </a:r>
            <a:endParaRPr lang="de-DE" b="1">
              <a:solidFill>
                <a:schemeClr val="tx1">
                  <a:lumMod val="75000"/>
                  <a:lumOff val="25000"/>
                </a:schemeClr>
              </a:solidFill>
            </a:endParaRPr>
          </a:p>
        </p:txBody>
      </p:sp>
      <p:graphicFrame>
        <p:nvGraphicFramePr>
          <p:cNvPr id="6" name="Inhaltsplatzhalter 4"/>
          <p:cNvGraphicFramePr>
            <a:graphicFrameLocks/>
          </p:cNvGraphicFramePr>
          <p:nvPr>
            <p:extLst>
              <p:ext uri="{D42A27DB-BD31-4B8C-83A1-F6EECF244321}">
                <p14:modId xmlns:p14="http://schemas.microsoft.com/office/powerpoint/2010/main" val="1087510060"/>
              </p:ext>
            </p:extLst>
          </p:nvPr>
        </p:nvGraphicFramePr>
        <p:xfrm>
          <a:off x="773578" y="1634171"/>
          <a:ext cx="7596844" cy="4387117"/>
        </p:xfrm>
        <a:graphic>
          <a:graphicData uri="http://schemas.openxmlformats.org/drawingml/2006/chart">
            <c:chart xmlns:c="http://schemas.openxmlformats.org/drawingml/2006/chart" xmlns:r="http://schemas.openxmlformats.org/officeDocument/2006/relationships" r:id="rId3"/>
          </a:graphicData>
        </a:graphic>
      </p:graphicFrame>
      <p:grpSp>
        <p:nvGrpSpPr>
          <p:cNvPr id="10" name="Gruppieren 9"/>
          <p:cNvGrpSpPr/>
          <p:nvPr/>
        </p:nvGrpSpPr>
        <p:grpSpPr>
          <a:xfrm>
            <a:off x="6516216" y="188640"/>
            <a:ext cx="2376264" cy="576064"/>
            <a:chOff x="6516216" y="260648"/>
            <a:chExt cx="2376264" cy="576064"/>
          </a:xfrm>
        </p:grpSpPr>
        <p:sp>
          <p:nvSpPr>
            <p:cNvPr id="11" name="Rechteck 10"/>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2" name="Grafik 11"/>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Tree>
    <p:extLst>
      <p:ext uri="{BB962C8B-B14F-4D97-AF65-F5344CB8AC3E}">
        <p14:creationId xmlns:p14="http://schemas.microsoft.com/office/powerpoint/2010/main" val="29541065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b="1"/>
              <a:t>Fragen Thema </a:t>
            </a:r>
            <a:r>
              <a:rPr lang="de-DE"/>
              <a:t>zum Studienabbruch (?)</a:t>
            </a:r>
            <a:endParaRPr lang="de-DE" b="1">
              <a:solidFill>
                <a:prstClr val="black">
                  <a:lumMod val="75000"/>
                  <a:lumOff val="25000"/>
                </a:prstClr>
              </a:solidFill>
            </a:endParaRPr>
          </a:p>
        </p:txBody>
      </p:sp>
      <p:pic>
        <p:nvPicPr>
          <p:cNvPr id="8" name="Picture 2" descr="C:\Users\Alexander\Documents\Scan0002.jpg"/>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631674" y="1756847"/>
            <a:ext cx="5880653" cy="4464496"/>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uppieren 5"/>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9" name="Grafik 8"/>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0" name="Grafik 9">
            <a:hlinkClick r:id="rId5" action="ppaction://hlinksldjump"/>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
        <p:nvSpPr>
          <p:cNvPr id="11" name="Rechteck 10"/>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2536799332"/>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892552"/>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a:t>Der </a:t>
            </a:r>
            <a:r>
              <a:rPr lang="de-DE" b="1"/>
              <a:t>Studienbaum</a:t>
            </a:r>
          </a:p>
          <a:p>
            <a:pPr algn="ctr"/>
            <a:r>
              <a:rPr lang="de-DE" sz="1600" i="1">
                <a:solidFill>
                  <a:prstClr val="black">
                    <a:lumMod val="75000"/>
                    <a:lumOff val="25000"/>
                  </a:prstClr>
                </a:solidFill>
              </a:rPr>
              <a:t>Bologna Deklaration </a:t>
            </a:r>
            <a:r>
              <a:rPr lang="de-DE" sz="1600">
                <a:solidFill>
                  <a:prstClr val="black">
                    <a:lumMod val="75000"/>
                    <a:lumOff val="25000"/>
                  </a:prstClr>
                </a:solidFill>
              </a:rPr>
              <a:t>1999</a:t>
            </a:r>
          </a:p>
        </p:txBody>
      </p:sp>
      <p:grpSp>
        <p:nvGrpSpPr>
          <p:cNvPr id="9" name="Gruppieren 8"/>
          <p:cNvGrpSpPr/>
          <p:nvPr/>
        </p:nvGrpSpPr>
        <p:grpSpPr>
          <a:xfrm>
            <a:off x="6516216" y="188640"/>
            <a:ext cx="2376264" cy="576064"/>
            <a:chOff x="6516216" y="260648"/>
            <a:chExt cx="2376264" cy="576064"/>
          </a:xfrm>
        </p:grpSpPr>
        <p:sp>
          <p:nvSpPr>
            <p:cNvPr id="10" name="Rechteck 9"/>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Grafik 10"/>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3" name="Rechteck 12"/>
          <p:cNvSpPr/>
          <p:nvPr/>
        </p:nvSpPr>
        <p:spPr>
          <a:xfrm>
            <a:off x="3322502" y="4773368"/>
            <a:ext cx="2638933" cy="1636488"/>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Bachelor </a:t>
            </a:r>
            <a:r>
              <a:rPr lang="de-DE" sz="1600" i="1" err="1"/>
              <a:t>B.Sc</a:t>
            </a:r>
            <a:r>
              <a:rPr lang="de-DE" sz="1600" i="1"/>
              <a:t>.</a:t>
            </a:r>
          </a:p>
          <a:p>
            <a:pPr algn="ctr"/>
            <a:r>
              <a:rPr lang="de-DE" sz="1600"/>
              <a:t>(3 Jahre)</a:t>
            </a:r>
            <a:endParaRPr lang="en-CA" sz="1600"/>
          </a:p>
        </p:txBody>
      </p:sp>
      <p:sp>
        <p:nvSpPr>
          <p:cNvPr id="14" name="Rechteck 13"/>
          <p:cNvSpPr/>
          <p:nvPr/>
        </p:nvSpPr>
        <p:spPr>
          <a:xfrm>
            <a:off x="5961435" y="5122208"/>
            <a:ext cx="2638934" cy="1287648"/>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Master </a:t>
            </a:r>
            <a:r>
              <a:rPr lang="de-DE" sz="1600" i="1" err="1"/>
              <a:t>M.Sc</a:t>
            </a:r>
            <a:r>
              <a:rPr lang="de-DE" sz="1600" i="1"/>
              <a:t>.</a:t>
            </a:r>
          </a:p>
          <a:p>
            <a:pPr algn="ctr"/>
            <a:r>
              <a:rPr lang="de-DE" sz="1600"/>
              <a:t>(2 Jahre)</a:t>
            </a:r>
          </a:p>
        </p:txBody>
      </p:sp>
      <p:sp>
        <p:nvSpPr>
          <p:cNvPr id="15" name="Rechteck 14"/>
          <p:cNvSpPr/>
          <p:nvPr/>
        </p:nvSpPr>
        <p:spPr>
          <a:xfrm>
            <a:off x="683568" y="5032568"/>
            <a:ext cx="2638934" cy="1377288"/>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dirty="0"/>
              <a:t>Vorpraktikum</a:t>
            </a:r>
          </a:p>
          <a:p>
            <a:pPr algn="ctr"/>
            <a:r>
              <a:rPr lang="de-DE" sz="1600" dirty="0"/>
              <a:t>(6 Wochen)</a:t>
            </a:r>
            <a:endParaRPr lang="en-CA" sz="1600" dirty="0"/>
          </a:p>
        </p:txBody>
      </p:sp>
      <p:sp>
        <p:nvSpPr>
          <p:cNvPr id="181" name="Textfeld 180"/>
          <p:cNvSpPr txBox="1"/>
          <p:nvPr/>
        </p:nvSpPr>
        <p:spPr>
          <a:xfrm>
            <a:off x="2627784" y="349206"/>
            <a:ext cx="3888432" cy="215444"/>
          </a:xfrm>
          <a:prstGeom prst="rect">
            <a:avLst/>
          </a:prstGeom>
          <a:noFill/>
        </p:spPr>
        <p:txBody>
          <a:bodyPr wrap="square" rtlCol="0">
            <a:spAutoFit/>
          </a:bodyPr>
          <a:lstStyle/>
          <a:p>
            <a:pPr algn="ctr"/>
            <a:r>
              <a:rPr lang="de-DE" sz="800">
                <a:solidFill>
                  <a:schemeClr val="bg1">
                    <a:lumMod val="50000"/>
                  </a:schemeClr>
                </a:solidFill>
              </a:rPr>
              <a:t>Figuren, </a:t>
            </a:r>
            <a:r>
              <a:rPr lang="de-DE" sz="800" err="1">
                <a:solidFill>
                  <a:schemeClr val="bg1">
                    <a:lumMod val="50000"/>
                  </a:schemeClr>
                </a:solidFill>
              </a:rPr>
              <a:t>pixabay.com</a:t>
            </a:r>
            <a:endParaRPr lang="de-DE" sz="800">
              <a:solidFill>
                <a:schemeClr val="bg1">
                  <a:lumMod val="50000"/>
                </a:schemeClr>
              </a:solidFill>
            </a:endParaRPr>
          </a:p>
        </p:txBody>
      </p:sp>
      <p:pic>
        <p:nvPicPr>
          <p:cNvPr id="5" name="Grafik 4">
            <a:extLst>
              <a:ext uri="{FF2B5EF4-FFF2-40B4-BE49-F238E27FC236}">
                <a16:creationId xmlns:a16="http://schemas.microsoft.com/office/drawing/2014/main" id="{F908EFDA-235D-6E49-83F3-58A34FB1CF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65140" y="2736623"/>
            <a:ext cx="2295945" cy="2295945"/>
          </a:xfrm>
          <a:prstGeom prst="rect">
            <a:avLst/>
          </a:prstGeom>
        </p:spPr>
      </p:pic>
      <p:pic>
        <p:nvPicPr>
          <p:cNvPr id="7" name="Grafik 6">
            <a:extLst>
              <a:ext uri="{FF2B5EF4-FFF2-40B4-BE49-F238E27FC236}">
                <a16:creationId xmlns:a16="http://schemas.microsoft.com/office/drawing/2014/main" id="{755BDB71-47E0-5648-B0A3-D783CA89F58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04043" y="2503163"/>
            <a:ext cx="2399805" cy="2399805"/>
          </a:xfrm>
          <a:prstGeom prst="rect">
            <a:avLst/>
          </a:prstGeom>
        </p:spPr>
      </p:pic>
      <p:pic>
        <p:nvPicPr>
          <p:cNvPr id="12" name="Grafik 11">
            <a:extLst>
              <a:ext uri="{FF2B5EF4-FFF2-40B4-BE49-F238E27FC236}">
                <a16:creationId xmlns:a16="http://schemas.microsoft.com/office/drawing/2014/main" id="{C0F18D9A-F61D-864E-8AAA-9303C157E4C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453836" y="2255073"/>
            <a:ext cx="2376264" cy="2376264"/>
          </a:xfrm>
          <a:prstGeom prst="rect">
            <a:avLst/>
          </a:prstGeom>
        </p:spPr>
      </p:pic>
    </p:spTree>
    <p:extLst>
      <p:ext uri="{BB962C8B-B14F-4D97-AF65-F5344CB8AC3E}">
        <p14:creationId xmlns:p14="http://schemas.microsoft.com/office/powerpoint/2010/main" val="8070492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a:t>Kann man </a:t>
            </a:r>
            <a:r>
              <a:rPr lang="de-DE" b="1"/>
              <a:t>nebenher auch arbeiten</a:t>
            </a:r>
            <a:r>
              <a:rPr lang="de-DE"/>
              <a:t>?</a:t>
            </a:r>
            <a:endParaRPr lang="de-DE" sz="4400"/>
          </a:p>
        </p:txBody>
      </p:sp>
      <p:sp>
        <p:nvSpPr>
          <p:cNvPr id="8" name="Textfeld 7"/>
          <p:cNvSpPr txBox="1"/>
          <p:nvPr/>
        </p:nvSpPr>
        <p:spPr>
          <a:xfrm>
            <a:off x="3834171" y="1847149"/>
            <a:ext cx="4788025" cy="830997"/>
          </a:xfrm>
          <a:prstGeom prst="rect">
            <a:avLst/>
          </a:prstGeom>
          <a:noFill/>
        </p:spPr>
        <p:txBody>
          <a:bodyPr wrap="square" rtlCol="0">
            <a:spAutoFit/>
          </a:bodyPr>
          <a:lstStyle/>
          <a:p>
            <a:pPr algn="r"/>
            <a:r>
              <a:rPr lang="de-DE" sz="2400">
                <a:solidFill>
                  <a:schemeClr val="tx1">
                    <a:lumMod val="50000"/>
                    <a:lumOff val="50000"/>
                  </a:schemeClr>
                </a:solidFill>
                <a:latin typeface="American Typewriter" panose="02090604020004020304" pitchFamily="18" charset="77"/>
              </a:rPr>
              <a:t>Allerdings nicht Vollzeit…</a:t>
            </a:r>
          </a:p>
          <a:p>
            <a:pPr algn="r"/>
            <a:r>
              <a:rPr lang="de-DE" sz="2400">
                <a:solidFill>
                  <a:schemeClr val="tx1">
                    <a:lumMod val="50000"/>
                    <a:lumOff val="50000"/>
                  </a:schemeClr>
                </a:solidFill>
                <a:latin typeface="American Typewriter" panose="02090604020004020304" pitchFamily="18" charset="77"/>
              </a:rPr>
              <a:t>aber als Werkstudent!</a:t>
            </a:r>
          </a:p>
        </p:txBody>
      </p:sp>
      <p:grpSp>
        <p:nvGrpSpPr>
          <p:cNvPr id="6" name="Gruppieren 5"/>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9" name="Grafik 8"/>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3" name="Grafik 2"/>
          <p:cNvPicPr>
            <a:picLocks noChangeAspect="1"/>
          </p:cNvPicPr>
          <p:nvPr/>
        </p:nvPicPr>
        <p:blipFill>
          <a:blip r:embed="rId4">
            <a:clrChange>
              <a:clrFrom>
                <a:srgbClr val="FFFFFF"/>
              </a:clrFrom>
              <a:clrTo>
                <a:srgbClr val="FFFFFF">
                  <a:alpha val="0"/>
                </a:srgbClr>
              </a:clrTo>
            </a:clrChange>
          </a:blip>
          <a:stretch>
            <a:fillRect/>
          </a:stretch>
        </p:blipFill>
        <p:spPr>
          <a:xfrm>
            <a:off x="827584" y="1052736"/>
            <a:ext cx="7848872" cy="5540380"/>
          </a:xfrm>
          <a:prstGeom prst="rect">
            <a:avLst/>
          </a:prstGeom>
        </p:spPr>
      </p:pic>
      <p:sp>
        <p:nvSpPr>
          <p:cNvPr id="10" name="Rechteck 9"/>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224289679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1200329"/>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Fragen zum Thema</a:t>
            </a:r>
            <a:br>
              <a:rPr lang="de-DE" b="1"/>
            </a:br>
            <a:r>
              <a:rPr lang="de-DE"/>
              <a:t>Arbeiten während des Studiums (?)</a:t>
            </a:r>
            <a:endParaRPr lang="de-DE" sz="4400"/>
          </a:p>
        </p:txBody>
      </p:sp>
      <p:grpSp>
        <p:nvGrpSpPr>
          <p:cNvPr id="6" name="Gruppieren 5"/>
          <p:cNvGrpSpPr/>
          <p:nvPr/>
        </p:nvGrpSpPr>
        <p:grpSpPr>
          <a:xfrm>
            <a:off x="6516216" y="188640"/>
            <a:ext cx="2376264" cy="576064"/>
            <a:chOff x="6516216" y="260648"/>
            <a:chExt cx="2376264" cy="576064"/>
          </a:xfrm>
        </p:grpSpPr>
        <p:sp>
          <p:nvSpPr>
            <p:cNvPr id="8" name="Rechteck 7"/>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9" name="Grafik 8"/>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0" name="Grafik 9">
            <a:hlinkClick r:id="rId4" action="ppaction://hlinksldjump"/>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pic>
        <p:nvPicPr>
          <p:cNvPr id="2" name="Grafik 1"/>
          <p:cNvPicPr>
            <a:picLocks noChangeAspect="1"/>
          </p:cNvPicPr>
          <p:nvPr/>
        </p:nvPicPr>
        <p:blipFill>
          <a:blip r:embed="rId6">
            <a:clrChange>
              <a:clrFrom>
                <a:srgbClr val="FFFFFF"/>
              </a:clrFrom>
              <a:clrTo>
                <a:srgbClr val="FFFFFF">
                  <a:alpha val="0"/>
                </a:srgbClr>
              </a:clrTo>
            </a:clrChange>
          </a:blip>
          <a:stretch>
            <a:fillRect/>
          </a:stretch>
        </p:blipFill>
        <p:spPr>
          <a:xfrm>
            <a:off x="2123728" y="2181057"/>
            <a:ext cx="5390367" cy="4433540"/>
          </a:xfrm>
          <a:prstGeom prst="rect">
            <a:avLst/>
          </a:prstGeom>
        </p:spPr>
      </p:pic>
      <p:sp>
        <p:nvSpPr>
          <p:cNvPr id="11" name="Rechteck 10"/>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3765722718"/>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a:t>Kann ich mir die </a:t>
            </a:r>
            <a:r>
              <a:rPr lang="de-DE" sz="3200" b="1"/>
              <a:t>Uni einfach mal anschauen </a:t>
            </a:r>
            <a:r>
              <a:rPr lang="de-DE" sz="3200"/>
              <a:t>(?)</a:t>
            </a:r>
            <a:endParaRPr lang="de-DE" sz="3200" b="1">
              <a:solidFill>
                <a:prstClr val="black">
                  <a:lumMod val="75000"/>
                  <a:lumOff val="25000"/>
                </a:prstClr>
              </a:solidFill>
            </a:endParaRPr>
          </a:p>
        </p:txBody>
      </p:sp>
      <p:grpSp>
        <p:nvGrpSpPr>
          <p:cNvPr id="6" name="Gruppieren 5"/>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9" name="Grafik 8"/>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0" name="Textfeld 9"/>
          <p:cNvSpPr txBox="1"/>
          <p:nvPr/>
        </p:nvSpPr>
        <p:spPr>
          <a:xfrm>
            <a:off x="1835696" y="3006771"/>
            <a:ext cx="5463480" cy="1015663"/>
          </a:xfrm>
          <a:prstGeom prst="rect">
            <a:avLst/>
          </a:prstGeom>
          <a:noFill/>
        </p:spPr>
        <p:txBody>
          <a:bodyPr wrap="square" rtlCol="0">
            <a:spAutoFit/>
          </a:bodyPr>
          <a:lstStyle/>
          <a:p>
            <a:r>
              <a:rPr lang="de-DE" sz="2400" u="sng"/>
              <a:t>Schülerinformationstage der TUM</a:t>
            </a:r>
          </a:p>
          <a:p>
            <a:r>
              <a:rPr lang="de-DE"/>
              <a:t>https://www.explore.tum.de/explore/studieninfotag/</a:t>
            </a:r>
            <a:br>
              <a:rPr lang="de-DE"/>
            </a:br>
            <a:r>
              <a:rPr lang="de-DE"/>
              <a:t>https://www.ed.tum.de/ed/startseite/</a:t>
            </a:r>
          </a:p>
        </p:txBody>
      </p:sp>
      <p:pic>
        <p:nvPicPr>
          <p:cNvPr id="11" name="Grafik 10">
            <a:hlinkClick r:id="rId4" action="ppaction://hlinksldjump"/>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Tree>
    <p:extLst>
      <p:ext uri="{BB962C8B-B14F-4D97-AF65-F5344CB8AC3E}">
        <p14:creationId xmlns:p14="http://schemas.microsoft.com/office/powerpoint/2010/main" val="2937583897"/>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a:t>Ich möchte mich jetzt noch </a:t>
            </a:r>
            <a:r>
              <a:rPr lang="de-DE" sz="3200" b="1"/>
              <a:t>nicht festlegen </a:t>
            </a:r>
            <a:r>
              <a:rPr lang="de-DE" sz="3200"/>
              <a:t>(!)</a:t>
            </a:r>
            <a:endParaRPr lang="de-DE" sz="3200" b="1">
              <a:solidFill>
                <a:schemeClr val="tx1">
                  <a:lumMod val="75000"/>
                  <a:lumOff val="25000"/>
                </a:schemeClr>
              </a:solidFill>
            </a:endParaRPr>
          </a:p>
        </p:txBody>
      </p:sp>
      <p:pic>
        <p:nvPicPr>
          <p:cNvPr id="8" name="Picture 3" descr="C:\Users\Alexander\Documents\Scan0003.jpg"/>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227113" y="1700808"/>
            <a:ext cx="6689774" cy="4608512"/>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uppieren 4"/>
          <p:cNvGrpSpPr/>
          <p:nvPr/>
        </p:nvGrpSpPr>
        <p:grpSpPr>
          <a:xfrm>
            <a:off x="6516216" y="188640"/>
            <a:ext cx="2376264" cy="576064"/>
            <a:chOff x="6516216" y="260648"/>
            <a:chExt cx="2376264" cy="576064"/>
          </a:xfrm>
        </p:grpSpPr>
        <p:sp>
          <p:nvSpPr>
            <p:cNvPr id="6" name="Rechteck 5"/>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7" name="Grafik 6"/>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 name="Rechteck 8"/>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19328015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ieren 1"/>
          <p:cNvGrpSpPr/>
          <p:nvPr/>
        </p:nvGrpSpPr>
        <p:grpSpPr>
          <a:xfrm>
            <a:off x="467544" y="1030990"/>
            <a:ext cx="8280920" cy="5494354"/>
            <a:chOff x="179511" y="404664"/>
            <a:chExt cx="8899316" cy="5904657"/>
          </a:xfrm>
        </p:grpSpPr>
        <p:sp>
          <p:nvSpPr>
            <p:cNvPr id="19" name="Rechteck 18"/>
            <p:cNvSpPr/>
            <p:nvPr/>
          </p:nvSpPr>
          <p:spPr>
            <a:xfrm>
              <a:off x="179511" y="436510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Bauwerks-erhaltung</a:t>
              </a:r>
            </a:p>
          </p:txBody>
        </p:sp>
        <p:sp>
          <p:nvSpPr>
            <p:cNvPr id="20" name="Rechteck 19"/>
            <p:cNvSpPr/>
            <p:nvPr/>
          </p:nvSpPr>
          <p:spPr>
            <a:xfrm>
              <a:off x="2411759" y="436510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21" name="Rechteck 20"/>
            <p:cNvSpPr/>
            <p:nvPr/>
          </p:nvSpPr>
          <p:spPr>
            <a:xfrm>
              <a:off x="4644007" y="436510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Werkstoff-entwicklung</a:t>
              </a:r>
              <a:endParaRPr lang="en-CA" sz="2400"/>
            </a:p>
          </p:txBody>
        </p:sp>
        <p:sp>
          <p:nvSpPr>
            <p:cNvPr id="23" name="Rechteck 22"/>
            <p:cNvSpPr/>
            <p:nvPr/>
          </p:nvSpPr>
          <p:spPr>
            <a:xfrm>
              <a:off x="179512" y="238488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Verkehrswege</a:t>
              </a:r>
              <a:endParaRPr lang="en-CA" sz="2400"/>
            </a:p>
          </p:txBody>
        </p:sp>
        <p:sp>
          <p:nvSpPr>
            <p:cNvPr id="24" name="Rechteck 23"/>
            <p:cNvSpPr/>
            <p:nvPr/>
          </p:nvSpPr>
          <p:spPr>
            <a:xfrm>
              <a:off x="2411760" y="238488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25" name="Rechteck 24"/>
            <p:cNvSpPr/>
            <p:nvPr/>
          </p:nvSpPr>
          <p:spPr>
            <a:xfrm>
              <a:off x="4644008" y="238488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Verkehrs-technik</a:t>
              </a:r>
            </a:p>
          </p:txBody>
        </p:sp>
        <p:sp>
          <p:nvSpPr>
            <p:cNvPr id="27" name="Rechteck 26"/>
            <p:cNvSpPr/>
            <p:nvPr/>
          </p:nvSpPr>
          <p:spPr>
            <a:xfrm>
              <a:off x="6876256" y="238488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28" name="Rechteck 27"/>
            <p:cNvSpPr/>
            <p:nvPr/>
          </p:nvSpPr>
          <p:spPr>
            <a:xfrm>
              <a:off x="179512" y="40466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Wasserbau</a:t>
              </a:r>
              <a:endParaRPr lang="en-CA" sz="2400"/>
            </a:p>
          </p:txBody>
        </p:sp>
        <p:sp>
          <p:nvSpPr>
            <p:cNvPr id="29" name="Rechteck 28"/>
            <p:cNvSpPr/>
            <p:nvPr/>
          </p:nvSpPr>
          <p:spPr>
            <a:xfrm>
              <a:off x="2411760" y="40466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30" name="Rechteck 29"/>
            <p:cNvSpPr/>
            <p:nvPr/>
          </p:nvSpPr>
          <p:spPr>
            <a:xfrm>
              <a:off x="4644008" y="40466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Wasser-wirtschaft</a:t>
              </a:r>
              <a:endParaRPr lang="en-CA" sz="2400"/>
            </a:p>
          </p:txBody>
        </p:sp>
        <p:sp>
          <p:nvSpPr>
            <p:cNvPr id="31" name="Rechteck 30"/>
            <p:cNvSpPr/>
            <p:nvPr/>
          </p:nvSpPr>
          <p:spPr>
            <a:xfrm>
              <a:off x="6876256" y="40466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grpSp>
      <p:grpSp>
        <p:nvGrpSpPr>
          <p:cNvPr id="36" name="Gruppieren 35"/>
          <p:cNvGrpSpPr/>
          <p:nvPr/>
        </p:nvGrpSpPr>
        <p:grpSpPr>
          <a:xfrm>
            <a:off x="6516216" y="188640"/>
            <a:ext cx="2376264" cy="576064"/>
            <a:chOff x="6516216" y="260648"/>
            <a:chExt cx="2376264" cy="576064"/>
          </a:xfrm>
        </p:grpSpPr>
        <p:sp>
          <p:nvSpPr>
            <p:cNvPr id="37" name="Rechteck 3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38" name="Grafik 37"/>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26" name="Rechteck 25">
            <a:extLst>
              <a:ext uri="{FF2B5EF4-FFF2-40B4-BE49-F238E27FC236}">
                <a16:creationId xmlns:a16="http://schemas.microsoft.com/office/drawing/2014/main" id="{5A4E87C8-A38B-7542-B765-AAAD19DF7D9B}"/>
              </a:ext>
            </a:extLst>
          </p:cNvPr>
          <p:cNvSpPr/>
          <p:nvPr/>
        </p:nvSpPr>
        <p:spPr>
          <a:xfrm>
            <a:off x="2525572" y="1030603"/>
            <a:ext cx="2082431" cy="1838169"/>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Hochbau</a:t>
            </a:r>
            <a:endParaRPr lang="en-CA" sz="2400"/>
          </a:p>
        </p:txBody>
      </p:sp>
      <p:sp>
        <p:nvSpPr>
          <p:cNvPr id="33" name="Rechteck 32">
            <a:extLst>
              <a:ext uri="{FF2B5EF4-FFF2-40B4-BE49-F238E27FC236}">
                <a16:creationId xmlns:a16="http://schemas.microsoft.com/office/drawing/2014/main" id="{24FE55E6-5FE5-9144-BE89-1CA19CB2394F}"/>
              </a:ext>
            </a:extLst>
          </p:cNvPr>
          <p:cNvSpPr/>
          <p:nvPr/>
        </p:nvSpPr>
        <p:spPr>
          <a:xfrm>
            <a:off x="2525572" y="2868772"/>
            <a:ext cx="2082431" cy="1838169"/>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Tiefbau</a:t>
            </a:r>
            <a:endParaRPr lang="en-CA" sz="2400"/>
          </a:p>
        </p:txBody>
      </p:sp>
      <p:sp>
        <p:nvSpPr>
          <p:cNvPr id="35" name="Rechteck 34">
            <a:extLst>
              <a:ext uri="{FF2B5EF4-FFF2-40B4-BE49-F238E27FC236}">
                <a16:creationId xmlns:a16="http://schemas.microsoft.com/office/drawing/2014/main" id="{D13B7885-AFFA-2547-8D50-2D2B73CAC9B1}"/>
              </a:ext>
            </a:extLst>
          </p:cNvPr>
          <p:cNvSpPr/>
          <p:nvPr/>
        </p:nvSpPr>
        <p:spPr>
          <a:xfrm>
            <a:off x="2511763" y="4701700"/>
            <a:ext cx="2082431" cy="1838169"/>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Brückenbau</a:t>
            </a:r>
            <a:endParaRPr lang="en-CA" sz="2400"/>
          </a:p>
        </p:txBody>
      </p:sp>
      <p:sp>
        <p:nvSpPr>
          <p:cNvPr id="41" name="Rechteck 40">
            <a:extLst>
              <a:ext uri="{FF2B5EF4-FFF2-40B4-BE49-F238E27FC236}">
                <a16:creationId xmlns:a16="http://schemas.microsoft.com/office/drawing/2014/main" id="{31980492-C495-4D45-9EB1-7A2066455F1A}"/>
              </a:ext>
            </a:extLst>
          </p:cNvPr>
          <p:cNvSpPr/>
          <p:nvPr/>
        </p:nvSpPr>
        <p:spPr>
          <a:xfrm>
            <a:off x="6667507" y="1030603"/>
            <a:ext cx="2082431" cy="1838169"/>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Tunnelbau</a:t>
            </a:r>
          </a:p>
          <a:p>
            <a:pPr algn="ctr"/>
            <a:r>
              <a:rPr lang="de-DE" sz="2400"/>
              <a:t>Felsmechanik</a:t>
            </a:r>
            <a:endParaRPr lang="en-CA" sz="2400"/>
          </a:p>
        </p:txBody>
      </p:sp>
      <p:sp>
        <p:nvSpPr>
          <p:cNvPr id="42" name="Rechteck 41">
            <a:extLst>
              <a:ext uri="{FF2B5EF4-FFF2-40B4-BE49-F238E27FC236}">
                <a16:creationId xmlns:a16="http://schemas.microsoft.com/office/drawing/2014/main" id="{5E157D9C-8CA7-B744-A9FB-41F06EB26607}"/>
              </a:ext>
            </a:extLst>
          </p:cNvPr>
          <p:cNvSpPr/>
          <p:nvPr/>
        </p:nvSpPr>
        <p:spPr>
          <a:xfrm>
            <a:off x="6681316" y="4716227"/>
            <a:ext cx="2049518" cy="18091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Kraftwerke</a:t>
            </a:r>
          </a:p>
        </p:txBody>
      </p:sp>
      <p:sp>
        <p:nvSpPr>
          <p:cNvPr id="43" name="Rechteck 42">
            <a:extLst>
              <a:ext uri="{FF2B5EF4-FFF2-40B4-BE49-F238E27FC236}">
                <a16:creationId xmlns:a16="http://schemas.microsoft.com/office/drawing/2014/main" id="{3A2DC50A-44D3-F242-87FC-D5696B6BBEBF}"/>
              </a:ext>
            </a:extLst>
          </p:cNvPr>
          <p:cNvSpPr/>
          <p:nvPr/>
        </p:nvSpPr>
        <p:spPr>
          <a:xfrm>
            <a:off x="6681317" y="2873609"/>
            <a:ext cx="2049518" cy="18091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Energie-effizienz und Nachhaltigkeit</a:t>
            </a:r>
            <a:endParaRPr lang="en-CA" sz="2400"/>
          </a:p>
        </p:txBody>
      </p:sp>
    </p:spTree>
    <p:extLst>
      <p:ext uri="{BB962C8B-B14F-4D97-AF65-F5344CB8AC3E}">
        <p14:creationId xmlns:p14="http://schemas.microsoft.com/office/powerpoint/2010/main" val="86132861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 name="Gruppieren 46"/>
          <p:cNvGrpSpPr/>
          <p:nvPr/>
        </p:nvGrpSpPr>
        <p:grpSpPr>
          <a:xfrm>
            <a:off x="467544" y="1030990"/>
            <a:ext cx="8280919" cy="5494354"/>
            <a:chOff x="179511" y="404664"/>
            <a:chExt cx="8899316" cy="5904657"/>
          </a:xfrm>
        </p:grpSpPr>
        <p:sp>
          <p:nvSpPr>
            <p:cNvPr id="48" name="Rechteck 47"/>
            <p:cNvSpPr/>
            <p:nvPr/>
          </p:nvSpPr>
          <p:spPr>
            <a:xfrm>
              <a:off x="179511" y="436510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Glasbau</a:t>
              </a:r>
              <a:endParaRPr lang="en-CA" sz="2400"/>
            </a:p>
          </p:txBody>
        </p:sp>
        <p:sp>
          <p:nvSpPr>
            <p:cNvPr id="49" name="Rechteck 48"/>
            <p:cNvSpPr/>
            <p:nvPr/>
          </p:nvSpPr>
          <p:spPr>
            <a:xfrm>
              <a:off x="2411759" y="436510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50" name="Rechteck 49"/>
            <p:cNvSpPr/>
            <p:nvPr/>
          </p:nvSpPr>
          <p:spPr>
            <a:xfrm>
              <a:off x="4644007" y="436510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Kunststoffe,</a:t>
              </a:r>
              <a:br>
                <a:rPr lang="de-DE" sz="2400"/>
              </a:br>
              <a:r>
                <a:rPr lang="de-DE" sz="2400"/>
                <a:t>Komposite</a:t>
              </a:r>
            </a:p>
          </p:txBody>
        </p:sp>
        <p:sp>
          <p:nvSpPr>
            <p:cNvPr id="51" name="Rechteck 50"/>
            <p:cNvSpPr/>
            <p:nvPr/>
          </p:nvSpPr>
          <p:spPr>
            <a:xfrm>
              <a:off x="6876255" y="436510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52" name="Rechteck 51"/>
            <p:cNvSpPr/>
            <p:nvPr/>
          </p:nvSpPr>
          <p:spPr>
            <a:xfrm>
              <a:off x="179512" y="238488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Metallbau</a:t>
              </a:r>
              <a:endParaRPr lang="en-CA" sz="2400"/>
            </a:p>
          </p:txBody>
        </p:sp>
        <p:sp>
          <p:nvSpPr>
            <p:cNvPr id="53" name="Rechteck 52"/>
            <p:cNvSpPr/>
            <p:nvPr/>
          </p:nvSpPr>
          <p:spPr>
            <a:xfrm>
              <a:off x="2411760" y="238488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54" name="Rechteck 53"/>
            <p:cNvSpPr/>
            <p:nvPr/>
          </p:nvSpPr>
          <p:spPr>
            <a:xfrm>
              <a:off x="4644008" y="238488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Holzbau</a:t>
              </a:r>
              <a:endParaRPr lang="en-CA" sz="2400"/>
            </a:p>
          </p:txBody>
        </p:sp>
        <p:sp>
          <p:nvSpPr>
            <p:cNvPr id="55" name="Rechteck 54"/>
            <p:cNvSpPr/>
            <p:nvPr/>
          </p:nvSpPr>
          <p:spPr>
            <a:xfrm>
              <a:off x="6876256" y="238488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56" name="Rechteck 55"/>
            <p:cNvSpPr/>
            <p:nvPr/>
          </p:nvSpPr>
          <p:spPr>
            <a:xfrm>
              <a:off x="179512" y="40466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Betonbau</a:t>
              </a:r>
              <a:endParaRPr lang="en-CA" sz="2400"/>
            </a:p>
          </p:txBody>
        </p:sp>
        <p:sp>
          <p:nvSpPr>
            <p:cNvPr id="57" name="Rechteck 56"/>
            <p:cNvSpPr/>
            <p:nvPr/>
          </p:nvSpPr>
          <p:spPr>
            <a:xfrm>
              <a:off x="2411760" y="40466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58" name="Rechteck 57"/>
            <p:cNvSpPr/>
            <p:nvPr/>
          </p:nvSpPr>
          <p:spPr>
            <a:xfrm>
              <a:off x="4644008" y="40466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Mauerwerk</a:t>
              </a:r>
            </a:p>
          </p:txBody>
        </p:sp>
        <p:sp>
          <p:nvSpPr>
            <p:cNvPr id="59" name="Rechteck 58"/>
            <p:cNvSpPr/>
            <p:nvPr/>
          </p:nvSpPr>
          <p:spPr>
            <a:xfrm>
              <a:off x="6876256" y="40466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grpSp>
      <p:grpSp>
        <p:nvGrpSpPr>
          <p:cNvPr id="17" name="Gruppieren 16"/>
          <p:cNvGrpSpPr/>
          <p:nvPr/>
        </p:nvGrpSpPr>
        <p:grpSpPr>
          <a:xfrm>
            <a:off x="6516216" y="188640"/>
            <a:ext cx="2376264" cy="576064"/>
            <a:chOff x="6516216" y="260648"/>
            <a:chExt cx="2376264" cy="576064"/>
          </a:xfrm>
        </p:grpSpPr>
        <p:sp>
          <p:nvSpPr>
            <p:cNvPr id="18" name="Rechteck 17"/>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9" name="Grafik 18"/>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25" name="Rechteck 24">
            <a:extLst>
              <a:ext uri="{FF2B5EF4-FFF2-40B4-BE49-F238E27FC236}">
                <a16:creationId xmlns:a16="http://schemas.microsoft.com/office/drawing/2014/main" id="{8E52F7CA-24BD-184C-A6C0-6F6E46B946B3}"/>
              </a:ext>
            </a:extLst>
          </p:cNvPr>
          <p:cNvSpPr/>
          <p:nvPr/>
        </p:nvSpPr>
        <p:spPr>
          <a:xfrm>
            <a:off x="2538864" y="4717056"/>
            <a:ext cx="2049518" cy="18091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Software-</a:t>
            </a:r>
          </a:p>
          <a:p>
            <a:pPr algn="ctr"/>
            <a:r>
              <a:rPr lang="de-DE" sz="2400"/>
              <a:t>Entwicklung</a:t>
            </a:r>
          </a:p>
          <a:p>
            <a:pPr algn="ctr"/>
            <a:r>
              <a:rPr lang="de-DE" sz="2400"/>
              <a:t>(</a:t>
            </a:r>
            <a:r>
              <a:rPr lang="de-DE" sz="2400" err="1"/>
              <a:t>computation</a:t>
            </a:r>
            <a:r>
              <a:rPr lang="de-DE" sz="2400"/>
              <a:t>)</a:t>
            </a:r>
          </a:p>
        </p:txBody>
      </p:sp>
      <p:sp>
        <p:nvSpPr>
          <p:cNvPr id="26" name="Rechteck 25">
            <a:extLst>
              <a:ext uri="{FF2B5EF4-FFF2-40B4-BE49-F238E27FC236}">
                <a16:creationId xmlns:a16="http://schemas.microsoft.com/office/drawing/2014/main" id="{4ED28104-1B67-4942-A29E-7A22288BA143}"/>
              </a:ext>
            </a:extLst>
          </p:cNvPr>
          <p:cNvSpPr/>
          <p:nvPr/>
        </p:nvSpPr>
        <p:spPr>
          <a:xfrm>
            <a:off x="2538865" y="2874438"/>
            <a:ext cx="2049518" cy="18091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Bauphysik</a:t>
            </a:r>
          </a:p>
        </p:txBody>
      </p:sp>
      <p:sp>
        <p:nvSpPr>
          <p:cNvPr id="27" name="Rechteck 26">
            <a:extLst>
              <a:ext uri="{FF2B5EF4-FFF2-40B4-BE49-F238E27FC236}">
                <a16:creationId xmlns:a16="http://schemas.microsoft.com/office/drawing/2014/main" id="{04289A3B-0E7B-3241-94B6-3EBDD6CDEE30}"/>
              </a:ext>
            </a:extLst>
          </p:cNvPr>
          <p:cNvSpPr/>
          <p:nvPr/>
        </p:nvSpPr>
        <p:spPr>
          <a:xfrm>
            <a:off x="6692081" y="1047741"/>
            <a:ext cx="2049518" cy="18091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Immobilien-entwicklung</a:t>
            </a:r>
            <a:endParaRPr lang="en-CA" sz="2400"/>
          </a:p>
        </p:txBody>
      </p:sp>
      <p:sp>
        <p:nvSpPr>
          <p:cNvPr id="29" name="Rechteck 28">
            <a:extLst>
              <a:ext uri="{FF2B5EF4-FFF2-40B4-BE49-F238E27FC236}">
                <a16:creationId xmlns:a16="http://schemas.microsoft.com/office/drawing/2014/main" id="{59A34B7A-BFAD-AA4B-A05C-1118F6D0788E}"/>
              </a:ext>
            </a:extLst>
          </p:cNvPr>
          <p:cNvSpPr/>
          <p:nvPr/>
        </p:nvSpPr>
        <p:spPr>
          <a:xfrm>
            <a:off x="2555776" y="1052736"/>
            <a:ext cx="2049518" cy="18091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Bauprozess-management</a:t>
            </a:r>
            <a:endParaRPr lang="en-CA" sz="2400"/>
          </a:p>
        </p:txBody>
      </p:sp>
    </p:spTree>
    <p:extLst>
      <p:ext uri="{BB962C8B-B14F-4D97-AF65-F5344CB8AC3E}">
        <p14:creationId xmlns:p14="http://schemas.microsoft.com/office/powerpoint/2010/main" val="259622541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uppieren 16"/>
          <p:cNvGrpSpPr/>
          <p:nvPr/>
        </p:nvGrpSpPr>
        <p:grpSpPr>
          <a:xfrm>
            <a:off x="539552" y="1124744"/>
            <a:ext cx="8136904" cy="5398800"/>
            <a:chOff x="179511" y="404664"/>
            <a:chExt cx="8899316" cy="5904657"/>
          </a:xfrm>
        </p:grpSpPr>
        <p:sp>
          <p:nvSpPr>
            <p:cNvPr id="18" name="Rechteck 17"/>
            <p:cNvSpPr/>
            <p:nvPr/>
          </p:nvSpPr>
          <p:spPr>
            <a:xfrm>
              <a:off x="179511" y="436510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Biologie</a:t>
              </a:r>
            </a:p>
          </p:txBody>
        </p:sp>
        <p:sp>
          <p:nvSpPr>
            <p:cNvPr id="19" name="Rechteck 18"/>
            <p:cNvSpPr/>
            <p:nvPr/>
          </p:nvSpPr>
          <p:spPr>
            <a:xfrm>
              <a:off x="2411759" y="436510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Chemie</a:t>
              </a:r>
              <a:endParaRPr lang="en-CA" sz="2400">
                <a:solidFill>
                  <a:schemeClr val="tx1"/>
                </a:solidFill>
              </a:endParaRPr>
            </a:p>
          </p:txBody>
        </p:sp>
        <p:sp>
          <p:nvSpPr>
            <p:cNvPr id="20" name="Rechteck 19"/>
            <p:cNvSpPr/>
            <p:nvPr/>
          </p:nvSpPr>
          <p:spPr>
            <a:xfrm>
              <a:off x="4644007" y="436510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Agrartechnik</a:t>
              </a:r>
              <a:endParaRPr lang="en-CA" sz="2400">
                <a:solidFill>
                  <a:schemeClr val="tx1"/>
                </a:solidFill>
              </a:endParaRPr>
            </a:p>
          </p:txBody>
        </p:sp>
        <p:sp>
          <p:nvSpPr>
            <p:cNvPr id="21" name="Rechteck 20"/>
            <p:cNvSpPr/>
            <p:nvPr/>
          </p:nvSpPr>
          <p:spPr>
            <a:xfrm>
              <a:off x="6876255" y="436510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Bergbau</a:t>
              </a:r>
              <a:endParaRPr lang="en-CA" sz="2400">
                <a:solidFill>
                  <a:schemeClr val="tx1"/>
                </a:solidFill>
              </a:endParaRPr>
            </a:p>
          </p:txBody>
        </p:sp>
        <p:sp>
          <p:nvSpPr>
            <p:cNvPr id="22" name="Rechteck 21"/>
            <p:cNvSpPr/>
            <p:nvPr/>
          </p:nvSpPr>
          <p:spPr>
            <a:xfrm>
              <a:off x="179512" y="238488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Politik</a:t>
              </a:r>
              <a:endParaRPr lang="en-CA" sz="2400">
                <a:solidFill>
                  <a:schemeClr val="tx1"/>
                </a:solidFill>
              </a:endParaRPr>
            </a:p>
          </p:txBody>
        </p:sp>
        <p:sp>
          <p:nvSpPr>
            <p:cNvPr id="23" name="Rechteck 22"/>
            <p:cNvSpPr/>
            <p:nvPr/>
          </p:nvSpPr>
          <p:spPr>
            <a:xfrm>
              <a:off x="2411760" y="2384884"/>
              <a:ext cx="4434818" cy="1944217"/>
            </a:xfrm>
            <a:prstGeom prst="rect">
              <a:avLst/>
            </a:prstGeom>
            <a:solidFill>
              <a:schemeClr val="bg1">
                <a:lumMod val="6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4000">
                  <a:solidFill>
                    <a:schemeClr val="bg1"/>
                  </a:solidFill>
                </a:rPr>
                <a:t>Option Querschnitt</a:t>
              </a:r>
            </a:p>
            <a:p>
              <a:pPr algn="ctr"/>
              <a:r>
                <a:rPr lang="de-DE" sz="1600">
                  <a:solidFill>
                    <a:schemeClr val="bg1"/>
                  </a:solidFill>
                </a:rPr>
                <a:t>(TUM 25 % des Masters)</a:t>
              </a:r>
              <a:endParaRPr lang="en-CA" sz="1400">
                <a:solidFill>
                  <a:schemeClr val="bg1"/>
                </a:solidFill>
              </a:endParaRPr>
            </a:p>
          </p:txBody>
        </p:sp>
        <p:sp>
          <p:nvSpPr>
            <p:cNvPr id="24" name="Rechteck 23"/>
            <p:cNvSpPr/>
            <p:nvPr/>
          </p:nvSpPr>
          <p:spPr>
            <a:xfrm>
              <a:off x="6876256" y="238488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Geschichte</a:t>
              </a:r>
              <a:endParaRPr lang="en-CA" sz="2400">
                <a:solidFill>
                  <a:schemeClr val="tx1"/>
                </a:solidFill>
              </a:endParaRPr>
            </a:p>
          </p:txBody>
        </p:sp>
        <p:sp>
          <p:nvSpPr>
            <p:cNvPr id="25" name="Rechteck 24"/>
            <p:cNvSpPr/>
            <p:nvPr/>
          </p:nvSpPr>
          <p:spPr>
            <a:xfrm>
              <a:off x="179512" y="40466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Architektur</a:t>
              </a:r>
            </a:p>
          </p:txBody>
        </p:sp>
        <p:sp>
          <p:nvSpPr>
            <p:cNvPr id="27" name="Rechteck 26"/>
            <p:cNvSpPr/>
            <p:nvPr/>
          </p:nvSpPr>
          <p:spPr>
            <a:xfrm>
              <a:off x="2411760" y="40466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BWL</a:t>
              </a:r>
              <a:endParaRPr lang="en-CA" sz="2400">
                <a:solidFill>
                  <a:schemeClr val="tx1"/>
                </a:solidFill>
              </a:endParaRPr>
            </a:p>
          </p:txBody>
        </p:sp>
        <p:sp>
          <p:nvSpPr>
            <p:cNvPr id="28" name="Rechteck 27"/>
            <p:cNvSpPr/>
            <p:nvPr/>
          </p:nvSpPr>
          <p:spPr>
            <a:xfrm>
              <a:off x="4644008" y="40466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Elektro-ingenieur-</a:t>
              </a:r>
            </a:p>
            <a:p>
              <a:pPr algn="ctr"/>
              <a:r>
                <a:rPr lang="de-DE" sz="2400">
                  <a:solidFill>
                    <a:schemeClr val="tx1"/>
                  </a:solidFill>
                </a:rPr>
                <a:t>wesen</a:t>
              </a:r>
              <a:endParaRPr lang="en-CA" sz="2400">
                <a:solidFill>
                  <a:schemeClr val="tx1"/>
                </a:solidFill>
              </a:endParaRPr>
            </a:p>
          </p:txBody>
        </p:sp>
        <p:sp>
          <p:nvSpPr>
            <p:cNvPr id="29" name="Rechteck 28"/>
            <p:cNvSpPr/>
            <p:nvPr/>
          </p:nvSpPr>
          <p:spPr>
            <a:xfrm>
              <a:off x="6876256" y="404664"/>
              <a:ext cx="2202571" cy="1944217"/>
            </a:xfrm>
            <a:prstGeom prst="rect">
              <a:avLst/>
            </a:prstGeom>
            <a:solidFill>
              <a:schemeClr val="bg1">
                <a:lumMod val="95000"/>
              </a:schemeClr>
            </a:solidFill>
            <a:ln>
              <a:solidFill>
                <a:schemeClr val="tx1">
                  <a:lumMod val="75000"/>
                  <a:lumOff val="25000"/>
                </a:schemeClr>
              </a:solidFill>
            </a:ln>
            <a:effectLst>
              <a:outerShdw blurRad="50800" dist="38100" dir="2700000" algn="tl"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solidFill>
                </a:rPr>
                <a:t>Maschinen-</a:t>
              </a:r>
              <a:br>
                <a:rPr lang="de-DE" sz="2400">
                  <a:solidFill>
                    <a:schemeClr val="tx1"/>
                  </a:solidFill>
                </a:rPr>
              </a:br>
              <a:r>
                <a:rPr lang="de-DE" sz="2400">
                  <a:solidFill>
                    <a:schemeClr val="tx1"/>
                  </a:solidFill>
                </a:rPr>
                <a:t>bau</a:t>
              </a:r>
              <a:endParaRPr lang="en-CA" sz="2400">
                <a:solidFill>
                  <a:schemeClr val="tx1"/>
                </a:solidFill>
              </a:endParaRPr>
            </a:p>
          </p:txBody>
        </p:sp>
      </p:grpSp>
      <p:grpSp>
        <p:nvGrpSpPr>
          <p:cNvPr id="15" name="Gruppieren 14"/>
          <p:cNvGrpSpPr/>
          <p:nvPr/>
        </p:nvGrpSpPr>
        <p:grpSpPr>
          <a:xfrm>
            <a:off x="6516216" y="188640"/>
            <a:ext cx="2376264" cy="576064"/>
            <a:chOff x="6516216" y="260648"/>
            <a:chExt cx="2376264" cy="576064"/>
          </a:xfrm>
        </p:grpSpPr>
        <p:sp>
          <p:nvSpPr>
            <p:cNvPr id="16" name="Rechteck 15"/>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30" name="Grafik 29"/>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Tree>
    <p:extLst>
      <p:ext uri="{BB962C8B-B14F-4D97-AF65-F5344CB8AC3E}">
        <p14:creationId xmlns:p14="http://schemas.microsoft.com/office/powerpoint/2010/main" val="104021598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b="1"/>
              <a:t>Arbeitsfeld</a:t>
            </a:r>
            <a:r>
              <a:rPr lang="de-DE"/>
              <a:t> Umweltingenieurwesen</a:t>
            </a:r>
            <a:endParaRPr lang="de-DE" b="1">
              <a:solidFill>
                <a:schemeClr val="tx1">
                  <a:lumMod val="75000"/>
                  <a:lumOff val="25000"/>
                </a:schemeClr>
              </a:solidFill>
            </a:endParaRPr>
          </a:p>
        </p:txBody>
      </p:sp>
      <p:grpSp>
        <p:nvGrpSpPr>
          <p:cNvPr id="6" name="Gruppieren 5"/>
          <p:cNvGrpSpPr/>
          <p:nvPr/>
        </p:nvGrpSpPr>
        <p:grpSpPr>
          <a:xfrm>
            <a:off x="467543" y="2420888"/>
            <a:ext cx="8352929" cy="3683490"/>
            <a:chOff x="179511" y="2384884"/>
            <a:chExt cx="8899316" cy="3924437"/>
          </a:xfrm>
        </p:grpSpPr>
        <p:sp>
          <p:nvSpPr>
            <p:cNvPr id="7" name="Rechteck 6"/>
            <p:cNvSpPr/>
            <p:nvPr/>
          </p:nvSpPr>
          <p:spPr>
            <a:xfrm>
              <a:off x="179511" y="436510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Erneuerbare Energien</a:t>
              </a:r>
              <a:endParaRPr lang="en-CA" sz="2400"/>
            </a:p>
          </p:txBody>
        </p:sp>
        <p:sp>
          <p:nvSpPr>
            <p:cNvPr id="8" name="Rechteck 7"/>
            <p:cNvSpPr/>
            <p:nvPr/>
          </p:nvSpPr>
          <p:spPr>
            <a:xfrm>
              <a:off x="4644007" y="436510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Umwelt-katastrophen /-ressourcen</a:t>
              </a:r>
              <a:endParaRPr lang="en-CA" sz="2400"/>
            </a:p>
          </p:txBody>
        </p:sp>
        <p:sp>
          <p:nvSpPr>
            <p:cNvPr id="9" name="Rechteck 8"/>
            <p:cNvSpPr/>
            <p:nvPr/>
          </p:nvSpPr>
          <p:spPr>
            <a:xfrm>
              <a:off x="6876255" y="436510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sp>
          <p:nvSpPr>
            <p:cNvPr id="10" name="Rechteck 9"/>
            <p:cNvSpPr/>
            <p:nvPr/>
          </p:nvSpPr>
          <p:spPr>
            <a:xfrm>
              <a:off x="179512" y="238488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Wasserwesen</a:t>
              </a:r>
            </a:p>
            <a:p>
              <a:pPr algn="ctr"/>
              <a:r>
                <a:rPr lang="de-DE" sz="2400"/>
                <a:t>Flusswesen</a:t>
              </a:r>
            </a:p>
          </p:txBody>
        </p:sp>
        <p:sp>
          <p:nvSpPr>
            <p:cNvPr id="11" name="Rechteck 10"/>
            <p:cNvSpPr/>
            <p:nvPr/>
          </p:nvSpPr>
          <p:spPr>
            <a:xfrm>
              <a:off x="2411760" y="238488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lumMod val="50000"/>
                      <a:lumOff val="50000"/>
                    </a:schemeClr>
                  </a:solidFill>
                </a:rPr>
                <a:t>Flusslandschaft</a:t>
              </a:r>
              <a:endParaRPr lang="en-CA" sz="2400">
                <a:solidFill>
                  <a:schemeClr val="tx1">
                    <a:lumMod val="50000"/>
                    <a:lumOff val="50000"/>
                  </a:schemeClr>
                </a:solidFill>
              </a:endParaRPr>
            </a:p>
          </p:txBody>
        </p:sp>
        <p:sp>
          <p:nvSpPr>
            <p:cNvPr id="12" name="Rechteck 11"/>
            <p:cNvSpPr/>
            <p:nvPr/>
          </p:nvSpPr>
          <p:spPr>
            <a:xfrm>
              <a:off x="4644008" y="238488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Energie und Gebäude</a:t>
              </a:r>
            </a:p>
          </p:txBody>
        </p:sp>
        <p:sp>
          <p:nvSpPr>
            <p:cNvPr id="13" name="Rechteck 12"/>
            <p:cNvSpPr/>
            <p:nvPr/>
          </p:nvSpPr>
          <p:spPr>
            <a:xfrm>
              <a:off x="6876256" y="2384884"/>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solidFill>
                    <a:schemeClr val="tx1">
                      <a:lumMod val="50000"/>
                      <a:lumOff val="50000"/>
                    </a:schemeClr>
                  </a:solidFill>
                </a:rPr>
                <a:t>Nachhaltige Baustoffe</a:t>
              </a:r>
            </a:p>
            <a:p>
              <a:pPr algn="ctr"/>
              <a:r>
                <a:rPr lang="de-DE" sz="2400" err="1">
                  <a:solidFill>
                    <a:schemeClr val="tx1">
                      <a:lumMod val="50000"/>
                      <a:lumOff val="50000"/>
                    </a:schemeClr>
                  </a:solidFill>
                </a:rPr>
                <a:t>Bauphsysik</a:t>
              </a:r>
              <a:endParaRPr lang="de-DE" sz="2400">
                <a:solidFill>
                  <a:schemeClr val="tx1">
                    <a:lumMod val="50000"/>
                    <a:lumOff val="50000"/>
                  </a:schemeClr>
                </a:solidFill>
              </a:endParaRPr>
            </a:p>
          </p:txBody>
        </p:sp>
        <p:sp>
          <p:nvSpPr>
            <p:cNvPr id="14" name="Rechteck 13"/>
            <p:cNvSpPr/>
            <p:nvPr/>
          </p:nvSpPr>
          <p:spPr>
            <a:xfrm>
              <a:off x="2441437" y="4365103"/>
              <a:ext cx="2202571" cy="1944217"/>
            </a:xfrm>
            <a:prstGeom prst="rect">
              <a:avLst/>
            </a:prstGeom>
            <a:solidFill>
              <a:schemeClr val="bg1">
                <a:lumMod val="9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2400"/>
            </a:p>
          </p:txBody>
        </p:sp>
      </p:grpSp>
      <p:sp>
        <p:nvSpPr>
          <p:cNvPr id="17" name="Textplatzhalter 8"/>
          <p:cNvSpPr txBox="1">
            <a:spLocks/>
          </p:cNvSpPr>
          <p:nvPr/>
        </p:nvSpPr>
        <p:spPr>
          <a:xfrm>
            <a:off x="3018447" y="296476"/>
            <a:ext cx="3459815" cy="468228"/>
          </a:xfrm>
          <a:prstGeom prst="rect">
            <a:avLst/>
          </a:prstGeom>
        </p:spPr>
        <p:txBody>
          <a:bodyPr>
            <a:noAutofit/>
          </a:bodyPr>
          <a:lstStyle>
            <a:lvl1pPr marL="342900" indent="-342900" algn="l" defTabSz="914400" rtl="0" eaLnBrk="1" latinLnBrk="0" hangingPunct="1">
              <a:spcBef>
                <a:spcPct val="20000"/>
              </a:spcBef>
              <a:buClr>
                <a:srgbClr val="00B0F0"/>
              </a:buClr>
              <a:buFont typeface="Wingdings" pitchFamily="2" charset="2"/>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B0F0"/>
              </a:buClr>
              <a:buFont typeface="Courier New" pitchFamily="49" charset="0"/>
              <a:buChar char="o"/>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B0F0"/>
              </a:buClr>
              <a:buFont typeface="Symbol" pitchFamily="18" charset="2"/>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de-DE" sz="800">
                <a:solidFill>
                  <a:schemeClr val="tx1">
                    <a:lumMod val="50000"/>
                    <a:lumOff val="50000"/>
                  </a:schemeClr>
                </a:solidFill>
              </a:rPr>
              <a:t>Flussbett, unsplash.com / Solarpanel, </a:t>
            </a:r>
            <a:r>
              <a:rPr lang="de-DE" sz="800" err="1">
                <a:solidFill>
                  <a:schemeClr val="tx1">
                    <a:lumMod val="50000"/>
                    <a:lumOff val="50000"/>
                  </a:schemeClr>
                </a:solidFill>
              </a:rPr>
              <a:t>Bayka</a:t>
            </a:r>
            <a:r>
              <a:rPr lang="de-DE" sz="800">
                <a:solidFill>
                  <a:schemeClr val="tx1">
                    <a:lumMod val="50000"/>
                    <a:lumOff val="50000"/>
                  </a:schemeClr>
                </a:solidFill>
              </a:rPr>
              <a:t> / </a:t>
            </a:r>
          </a:p>
          <a:p>
            <a:pPr marL="0" indent="0" algn="ctr">
              <a:buNone/>
            </a:pPr>
            <a:r>
              <a:rPr lang="de-DE" sz="800">
                <a:solidFill>
                  <a:schemeClr val="tx1">
                    <a:lumMod val="50000"/>
                    <a:lumOff val="50000"/>
                  </a:schemeClr>
                </a:solidFill>
              </a:rPr>
              <a:t>Welle, unplash.com /Windrad, TUM Flyer: </a:t>
            </a:r>
            <a:r>
              <a:rPr lang="en-US" sz="800">
                <a:solidFill>
                  <a:schemeClr val="tx1">
                    <a:lumMod val="50000"/>
                    <a:lumOff val="50000"/>
                  </a:schemeClr>
                </a:solidFill>
              </a:rPr>
              <a:t>Andreas </a:t>
            </a:r>
            <a:r>
              <a:rPr lang="en-US" sz="800" err="1">
                <a:solidFill>
                  <a:schemeClr val="tx1">
                    <a:lumMod val="50000"/>
                    <a:lumOff val="50000"/>
                  </a:schemeClr>
                </a:solidFill>
              </a:rPr>
              <a:t>Heddergott</a:t>
            </a:r>
            <a:endParaRPr lang="de-DE" sz="800">
              <a:solidFill>
                <a:schemeClr val="tx1">
                  <a:lumMod val="50000"/>
                  <a:lumOff val="50000"/>
                </a:schemeClr>
              </a:solidFill>
            </a:endParaRPr>
          </a:p>
          <a:p>
            <a:pPr marL="0" indent="0" algn="ctr">
              <a:buNone/>
            </a:pPr>
            <a:r>
              <a:rPr lang="de-DE" sz="800">
                <a:solidFill>
                  <a:schemeClr val="tx1">
                    <a:lumMod val="50000"/>
                    <a:lumOff val="50000"/>
                  </a:schemeClr>
                </a:solidFill>
              </a:rPr>
              <a:t>	</a:t>
            </a:r>
            <a:br>
              <a:rPr lang="de-DE" sz="800">
                <a:solidFill>
                  <a:schemeClr val="tx1">
                    <a:lumMod val="50000"/>
                    <a:lumOff val="50000"/>
                  </a:schemeClr>
                </a:solidFill>
              </a:rPr>
            </a:br>
            <a:endParaRPr lang="de-DE" sz="800">
              <a:solidFill>
                <a:schemeClr val="tx1">
                  <a:lumMod val="50000"/>
                  <a:lumOff val="50000"/>
                </a:schemeClr>
              </a:solidFill>
            </a:endParaRPr>
          </a:p>
        </p:txBody>
      </p:sp>
      <p:grpSp>
        <p:nvGrpSpPr>
          <p:cNvPr id="21" name="Gruppieren 20"/>
          <p:cNvGrpSpPr/>
          <p:nvPr/>
        </p:nvGrpSpPr>
        <p:grpSpPr>
          <a:xfrm>
            <a:off x="6516216" y="188640"/>
            <a:ext cx="2376264" cy="576064"/>
            <a:chOff x="6516216" y="260648"/>
            <a:chExt cx="2376264" cy="576064"/>
          </a:xfrm>
        </p:grpSpPr>
        <p:sp>
          <p:nvSpPr>
            <p:cNvPr id="22" name="Rechteck 2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3" name="Grafik 2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20" name="Rechteck 19">
            <a:extLst>
              <a:ext uri="{FF2B5EF4-FFF2-40B4-BE49-F238E27FC236}">
                <a16:creationId xmlns:a16="http://schemas.microsoft.com/office/drawing/2014/main" id="{874536FC-5E78-994C-BAB9-0716B6FE2584}"/>
              </a:ext>
            </a:extLst>
          </p:cNvPr>
          <p:cNvSpPr/>
          <p:nvPr/>
        </p:nvSpPr>
        <p:spPr>
          <a:xfrm>
            <a:off x="2548809" y="4279529"/>
            <a:ext cx="2067341" cy="1824849"/>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Transport </a:t>
            </a:r>
          </a:p>
          <a:p>
            <a:pPr algn="ctr"/>
            <a:r>
              <a:rPr lang="de-DE" sz="2000"/>
              <a:t>und Logistik</a:t>
            </a:r>
          </a:p>
        </p:txBody>
      </p:sp>
      <p:sp>
        <p:nvSpPr>
          <p:cNvPr id="24" name="Rechteck 23">
            <a:extLst>
              <a:ext uri="{FF2B5EF4-FFF2-40B4-BE49-F238E27FC236}">
                <a16:creationId xmlns:a16="http://schemas.microsoft.com/office/drawing/2014/main" id="{BAA97103-DDB8-8047-A493-BDFA180F5454}"/>
              </a:ext>
            </a:extLst>
          </p:cNvPr>
          <p:cNvSpPr/>
          <p:nvPr/>
        </p:nvSpPr>
        <p:spPr>
          <a:xfrm>
            <a:off x="2548810" y="2420888"/>
            <a:ext cx="2067341" cy="1824849"/>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Kartografie</a:t>
            </a:r>
            <a:endParaRPr lang="en-CA" sz="2000"/>
          </a:p>
        </p:txBody>
      </p:sp>
      <p:sp>
        <p:nvSpPr>
          <p:cNvPr id="25" name="Rechteck 24">
            <a:extLst>
              <a:ext uri="{FF2B5EF4-FFF2-40B4-BE49-F238E27FC236}">
                <a16:creationId xmlns:a16="http://schemas.microsoft.com/office/drawing/2014/main" id="{572E95F0-0176-0D47-8CC6-F7C54DB7908A}"/>
              </a:ext>
            </a:extLst>
          </p:cNvPr>
          <p:cNvSpPr/>
          <p:nvPr/>
        </p:nvSpPr>
        <p:spPr>
          <a:xfrm>
            <a:off x="6753128" y="4279529"/>
            <a:ext cx="2067341" cy="1824849"/>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Land Management</a:t>
            </a:r>
            <a:endParaRPr lang="en-CA" sz="2000"/>
          </a:p>
        </p:txBody>
      </p:sp>
      <p:sp>
        <p:nvSpPr>
          <p:cNvPr id="28" name="Rechteck 27">
            <a:extLst>
              <a:ext uri="{FF2B5EF4-FFF2-40B4-BE49-F238E27FC236}">
                <a16:creationId xmlns:a16="http://schemas.microsoft.com/office/drawing/2014/main" id="{1AC0920C-DF81-9D41-8C16-DB55B846BD5C}"/>
              </a:ext>
            </a:extLst>
          </p:cNvPr>
          <p:cNvSpPr/>
          <p:nvPr/>
        </p:nvSpPr>
        <p:spPr>
          <a:xfrm>
            <a:off x="6753129" y="2420888"/>
            <a:ext cx="2067341" cy="1824849"/>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a:t>ESPACE</a:t>
            </a:r>
          </a:p>
        </p:txBody>
      </p:sp>
    </p:spTree>
    <p:extLst>
      <p:ext uri="{BB962C8B-B14F-4D97-AF65-F5344CB8AC3E}">
        <p14:creationId xmlns:p14="http://schemas.microsoft.com/office/powerpoint/2010/main" val="389037110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b="1"/>
              <a:t>Arbeitsfeld</a:t>
            </a:r>
            <a:r>
              <a:rPr lang="de-DE"/>
              <a:t> Geodäsie und Geologie</a:t>
            </a:r>
            <a:endParaRPr lang="de-DE" b="1">
              <a:solidFill>
                <a:schemeClr val="tx1">
                  <a:lumMod val="75000"/>
                  <a:lumOff val="25000"/>
                </a:schemeClr>
              </a:solidFill>
            </a:endParaRPr>
          </a:p>
        </p:txBody>
      </p:sp>
      <p:grpSp>
        <p:nvGrpSpPr>
          <p:cNvPr id="14" name="Gruppieren 13"/>
          <p:cNvGrpSpPr/>
          <p:nvPr/>
        </p:nvGrpSpPr>
        <p:grpSpPr>
          <a:xfrm>
            <a:off x="2465151" y="2420889"/>
            <a:ext cx="4260125" cy="3683490"/>
            <a:chOff x="2307788" y="2384884"/>
            <a:chExt cx="4538791" cy="3924437"/>
          </a:xfrm>
        </p:grpSpPr>
        <p:sp>
          <p:nvSpPr>
            <p:cNvPr id="15" name="Rechteck 14"/>
            <p:cNvSpPr/>
            <p:nvPr/>
          </p:nvSpPr>
          <p:spPr>
            <a:xfrm>
              <a:off x="2307788" y="436510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Geo-information</a:t>
              </a:r>
            </a:p>
          </p:txBody>
        </p:sp>
        <p:sp>
          <p:nvSpPr>
            <p:cNvPr id="16" name="Rechteck 15"/>
            <p:cNvSpPr/>
            <p:nvPr/>
          </p:nvSpPr>
          <p:spPr>
            <a:xfrm>
              <a:off x="4644007" y="436510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Hydro-geologie</a:t>
              </a:r>
              <a:endParaRPr lang="en-CA" sz="2400"/>
            </a:p>
          </p:txBody>
        </p:sp>
        <p:sp>
          <p:nvSpPr>
            <p:cNvPr id="18" name="Rechteck 17"/>
            <p:cNvSpPr/>
            <p:nvPr/>
          </p:nvSpPr>
          <p:spPr>
            <a:xfrm>
              <a:off x="2307789" y="238488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Vermessung</a:t>
              </a:r>
              <a:endParaRPr lang="en-CA" sz="2400"/>
            </a:p>
          </p:txBody>
        </p:sp>
        <p:sp>
          <p:nvSpPr>
            <p:cNvPr id="20" name="Rechteck 19"/>
            <p:cNvSpPr/>
            <p:nvPr/>
          </p:nvSpPr>
          <p:spPr>
            <a:xfrm>
              <a:off x="4644008" y="2384884"/>
              <a:ext cx="2202571" cy="1944217"/>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t>Geologie</a:t>
              </a:r>
            </a:p>
          </p:txBody>
        </p:sp>
      </p:grpSp>
      <p:sp>
        <p:nvSpPr>
          <p:cNvPr id="13" name="Textplatzhalter 8"/>
          <p:cNvSpPr txBox="1">
            <a:spLocks/>
          </p:cNvSpPr>
          <p:nvPr/>
        </p:nvSpPr>
        <p:spPr>
          <a:xfrm>
            <a:off x="2483768" y="361415"/>
            <a:ext cx="4241507" cy="650460"/>
          </a:xfrm>
          <a:prstGeom prst="rect">
            <a:avLst/>
          </a:prstGeom>
        </p:spPr>
        <p:txBody>
          <a:bodyPr>
            <a:noAutofit/>
          </a:bodyPr>
          <a:lstStyle>
            <a:lvl1pPr marL="342900" indent="-342900" algn="l" defTabSz="914400" rtl="0" eaLnBrk="1" latinLnBrk="0" hangingPunct="1">
              <a:spcBef>
                <a:spcPct val="20000"/>
              </a:spcBef>
              <a:buClr>
                <a:srgbClr val="00B0F0"/>
              </a:buClr>
              <a:buFont typeface="Wingdings" pitchFamily="2" charset="2"/>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B0F0"/>
              </a:buClr>
              <a:buFont typeface="Courier New" pitchFamily="49" charset="0"/>
              <a:buChar char="o"/>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B0F0"/>
              </a:buClr>
              <a:buFont typeface="Symbol" pitchFamily="18" charset="2"/>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de-DE" sz="800">
                <a:solidFill>
                  <a:schemeClr val="tx1">
                    <a:lumMod val="50000"/>
                    <a:lumOff val="50000"/>
                  </a:schemeClr>
                </a:solidFill>
              </a:rPr>
              <a:t>Vermessung, The </a:t>
            </a:r>
            <a:r>
              <a:rPr lang="de-DE" sz="800" err="1">
                <a:solidFill>
                  <a:schemeClr val="tx1">
                    <a:lumMod val="50000"/>
                    <a:lumOff val="50000"/>
                  </a:schemeClr>
                </a:solidFill>
              </a:rPr>
              <a:t>Entrepreneurial</a:t>
            </a:r>
            <a:r>
              <a:rPr lang="de-DE" sz="800">
                <a:solidFill>
                  <a:schemeClr val="tx1">
                    <a:lumMod val="50000"/>
                    <a:lumOff val="50000"/>
                  </a:schemeClr>
                </a:solidFill>
              </a:rPr>
              <a:t> University [24] / Geoinformation, TUM Flyer / </a:t>
            </a:r>
          </a:p>
          <a:p>
            <a:pPr marL="0" indent="0" algn="ctr">
              <a:buNone/>
            </a:pPr>
            <a:r>
              <a:rPr lang="de-DE" sz="800">
                <a:solidFill>
                  <a:schemeClr val="tx1">
                    <a:lumMod val="50000"/>
                    <a:lumOff val="50000"/>
                  </a:schemeClr>
                </a:solidFill>
              </a:rPr>
              <a:t>Geologie, TUM Flyer: Bernhard </a:t>
            </a:r>
            <a:r>
              <a:rPr lang="de-DE" sz="800" err="1">
                <a:solidFill>
                  <a:schemeClr val="tx1">
                    <a:lumMod val="50000"/>
                    <a:lumOff val="50000"/>
                  </a:schemeClr>
                </a:solidFill>
              </a:rPr>
              <a:t>Edmaier</a:t>
            </a:r>
            <a:r>
              <a:rPr lang="de-DE" sz="800">
                <a:solidFill>
                  <a:schemeClr val="tx1">
                    <a:lumMod val="50000"/>
                    <a:lumOff val="50000"/>
                  </a:schemeClr>
                </a:solidFill>
              </a:rPr>
              <a:t> / Hydrogeologie, TUM Flyer: Prof. Kurosch </a:t>
            </a:r>
            <a:r>
              <a:rPr lang="de-DE" sz="800" err="1">
                <a:solidFill>
                  <a:schemeClr val="tx1">
                    <a:lumMod val="50000"/>
                    <a:lumOff val="50000"/>
                  </a:schemeClr>
                </a:solidFill>
              </a:rPr>
              <a:t>Thuro</a:t>
            </a:r>
            <a:endParaRPr lang="de-DE" sz="800">
              <a:solidFill>
                <a:schemeClr val="tx1">
                  <a:lumMod val="50000"/>
                  <a:lumOff val="50000"/>
                </a:schemeClr>
              </a:solidFill>
            </a:endParaRPr>
          </a:p>
          <a:p>
            <a:pPr marL="0" indent="0" algn="ctr">
              <a:buNone/>
            </a:pPr>
            <a:endParaRPr lang="de-DE" sz="800">
              <a:solidFill>
                <a:schemeClr val="tx1">
                  <a:lumMod val="50000"/>
                  <a:lumOff val="50000"/>
                </a:schemeClr>
              </a:solidFill>
            </a:endParaRPr>
          </a:p>
        </p:txBody>
      </p:sp>
      <p:grpSp>
        <p:nvGrpSpPr>
          <p:cNvPr id="25" name="Gruppieren 24"/>
          <p:cNvGrpSpPr/>
          <p:nvPr/>
        </p:nvGrpSpPr>
        <p:grpSpPr>
          <a:xfrm>
            <a:off x="6516216" y="188640"/>
            <a:ext cx="2376264" cy="576064"/>
            <a:chOff x="6516216" y="260648"/>
            <a:chExt cx="2376264" cy="576064"/>
          </a:xfrm>
        </p:grpSpPr>
        <p:sp>
          <p:nvSpPr>
            <p:cNvPr id="26" name="Rechteck 25"/>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7" name="Grafik 26"/>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Tree>
    <p:extLst>
      <p:ext uri="{BB962C8B-B14F-4D97-AF65-F5344CB8AC3E}">
        <p14:creationId xmlns:p14="http://schemas.microsoft.com/office/powerpoint/2010/main" val="150116014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1077218"/>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b="1"/>
              <a:t>Fragen zum Thema</a:t>
            </a:r>
            <a:br>
              <a:rPr lang="de-DE" sz="3200" b="1"/>
            </a:br>
            <a:r>
              <a:rPr lang="de-DE" sz="3200"/>
              <a:t>Ich möchte mich jetzt noch nicht festlegen (!)</a:t>
            </a:r>
            <a:endParaRPr lang="de-DE" sz="3200">
              <a:solidFill>
                <a:schemeClr val="tx1">
                  <a:lumMod val="75000"/>
                  <a:lumOff val="25000"/>
                </a:schemeClr>
              </a:solidFill>
            </a:endParaRPr>
          </a:p>
        </p:txBody>
      </p:sp>
      <p:pic>
        <p:nvPicPr>
          <p:cNvPr id="8" name="Picture 3" descr="C:\Users\Alexander\Documents\Scan0003.jpg"/>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1227113" y="2027084"/>
            <a:ext cx="6689774" cy="4608512"/>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uppieren 5"/>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9" name="Grafik 8"/>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1" name="Rechteck 10"/>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pic>
        <p:nvPicPr>
          <p:cNvPr id="12" name="Grafik 11">
            <a:hlinkClick r:id="rId5" action="ppaction://hlinksldjump"/>
            <a:extLst>
              <a:ext uri="{FF2B5EF4-FFF2-40B4-BE49-F238E27FC236}">
                <a16:creationId xmlns:a16="http://schemas.microsoft.com/office/drawing/2014/main" id="{5955E3BE-10CD-944A-9582-BE6C2FA1266D}"/>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Tree>
    <p:extLst>
      <p:ext uri="{BB962C8B-B14F-4D97-AF65-F5344CB8AC3E}">
        <p14:creationId xmlns:p14="http://schemas.microsoft.com/office/powerpoint/2010/main" val="761795069"/>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a:t>Ich möchte einen </a:t>
            </a:r>
            <a:r>
              <a:rPr lang="de-DE" sz="3200" b="1"/>
              <a:t>Beruf mit Abwechslung </a:t>
            </a:r>
            <a:r>
              <a:rPr lang="de-DE" sz="3200"/>
              <a:t>(!)</a:t>
            </a:r>
            <a:endParaRPr lang="de-DE" sz="3200" b="1">
              <a:solidFill>
                <a:schemeClr val="tx1">
                  <a:lumMod val="75000"/>
                  <a:lumOff val="25000"/>
                </a:schemeClr>
              </a:solidFill>
            </a:endParaRPr>
          </a:p>
        </p:txBody>
      </p:sp>
      <p:pic>
        <p:nvPicPr>
          <p:cNvPr id="6" name="Inhaltsplatzhalter 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83568" y="2479499"/>
            <a:ext cx="7776864" cy="2893717"/>
          </a:xfrm>
          <a:prstGeom prst="rect">
            <a:avLst/>
          </a:prstGeom>
        </p:spPr>
      </p:pic>
      <p:grpSp>
        <p:nvGrpSpPr>
          <p:cNvPr id="5" name="Gruppieren 4"/>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 name="Rechteck 8"/>
          <p:cNvSpPr/>
          <p:nvPr/>
        </p:nvSpPr>
        <p:spPr>
          <a:xfrm>
            <a:off x="4102967" y="431362"/>
            <a:ext cx="938078" cy="215444"/>
          </a:xfrm>
          <a:prstGeom prst="rect">
            <a:avLst/>
          </a:prstGeom>
        </p:spPr>
        <p:txBody>
          <a:bodyPr wrap="none">
            <a:spAutoFit/>
          </a:bodyPr>
          <a:lstStyle/>
          <a:p>
            <a:pPr algn="ctr"/>
            <a:r>
              <a:rPr lang="de-DE" sz="800">
                <a:solidFill>
                  <a:schemeClr val="tx1">
                    <a:lumMod val="50000"/>
                    <a:lumOff val="50000"/>
                  </a:schemeClr>
                </a:solidFill>
              </a:rPr>
              <a:t>Office, pixabay.de</a:t>
            </a:r>
          </a:p>
        </p:txBody>
      </p:sp>
    </p:spTree>
    <p:extLst>
      <p:ext uri="{BB962C8B-B14F-4D97-AF65-F5344CB8AC3E}">
        <p14:creationId xmlns:p14="http://schemas.microsoft.com/office/powerpoint/2010/main" val="358986228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a:t>Ich möchte einmal </a:t>
            </a:r>
            <a:r>
              <a:rPr lang="de-DE" sz="3200" b="1"/>
              <a:t>Manager werden </a:t>
            </a:r>
            <a:r>
              <a:rPr lang="de-DE" sz="3200"/>
              <a:t>(!)</a:t>
            </a:r>
            <a:endParaRPr lang="de-DE" sz="3200" b="1">
              <a:solidFill>
                <a:schemeClr val="tx1">
                  <a:lumMod val="75000"/>
                  <a:lumOff val="25000"/>
                </a:schemeClr>
              </a:solidFill>
            </a:endParaRPr>
          </a:p>
        </p:txBody>
      </p:sp>
      <p:pic>
        <p:nvPicPr>
          <p:cNvPr id="5" name="Grafik 4"/>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1196067" y="1628800"/>
            <a:ext cx="6751866" cy="4894316"/>
          </a:xfrm>
          <a:prstGeom prst="rect">
            <a:avLst/>
          </a:prstGeom>
        </p:spPr>
      </p:pic>
      <p:grpSp>
        <p:nvGrpSpPr>
          <p:cNvPr id="6" name="Gruppieren 5"/>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 name="Rechteck 8"/>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Tree>
    <p:extLst>
      <p:ext uri="{BB962C8B-B14F-4D97-AF65-F5344CB8AC3E}">
        <p14:creationId xmlns:p14="http://schemas.microsoft.com/office/powerpoint/2010/main" val="5013072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a:t>Vom Ingenieur zum </a:t>
            </a:r>
            <a:r>
              <a:rPr lang="de-DE" b="1"/>
              <a:t>Vollblutmanager</a:t>
            </a:r>
            <a:endParaRPr lang="de-DE" b="1">
              <a:solidFill>
                <a:schemeClr val="tx1">
                  <a:lumMod val="75000"/>
                  <a:lumOff val="25000"/>
                </a:schemeClr>
              </a:solidFill>
            </a:endParaRPr>
          </a:p>
        </p:txBody>
      </p:sp>
      <p:grpSp>
        <p:nvGrpSpPr>
          <p:cNvPr id="21" name="Gruppieren 20"/>
          <p:cNvGrpSpPr/>
          <p:nvPr/>
        </p:nvGrpSpPr>
        <p:grpSpPr>
          <a:xfrm>
            <a:off x="6516216" y="188640"/>
            <a:ext cx="2376264" cy="576064"/>
            <a:chOff x="6516216" y="260648"/>
            <a:chExt cx="2376264" cy="576064"/>
          </a:xfrm>
        </p:grpSpPr>
        <p:sp>
          <p:nvSpPr>
            <p:cNvPr id="22" name="Rechteck 2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3" name="Grafik 2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24" name="Textfeld 23"/>
          <p:cNvSpPr txBox="1"/>
          <p:nvPr/>
        </p:nvSpPr>
        <p:spPr>
          <a:xfrm>
            <a:off x="2627784" y="349206"/>
            <a:ext cx="3888432" cy="215444"/>
          </a:xfrm>
          <a:prstGeom prst="rect">
            <a:avLst/>
          </a:prstGeom>
          <a:noFill/>
        </p:spPr>
        <p:txBody>
          <a:bodyPr wrap="square" rtlCol="0">
            <a:spAutoFit/>
          </a:bodyPr>
          <a:lstStyle/>
          <a:p>
            <a:pPr algn="ctr"/>
            <a:r>
              <a:rPr lang="de-DE" sz="800">
                <a:solidFill>
                  <a:schemeClr val="bg1">
                    <a:lumMod val="65000"/>
                  </a:schemeClr>
                </a:solidFill>
              </a:rPr>
              <a:t>Bild, </a:t>
            </a:r>
            <a:r>
              <a:rPr lang="de-DE" sz="800" err="1">
                <a:solidFill>
                  <a:schemeClr val="bg1">
                    <a:lumMod val="65000"/>
                  </a:schemeClr>
                </a:solidFill>
              </a:rPr>
              <a:t>pixabay.com</a:t>
            </a:r>
            <a:endParaRPr lang="en-CA" sz="800">
              <a:solidFill>
                <a:schemeClr val="bg1">
                  <a:lumMod val="65000"/>
                </a:schemeClr>
              </a:solidFill>
            </a:endParaRPr>
          </a:p>
        </p:txBody>
      </p:sp>
      <p:pic>
        <p:nvPicPr>
          <p:cNvPr id="19" name="Grafik 18">
            <a:extLst>
              <a:ext uri="{FF2B5EF4-FFF2-40B4-BE49-F238E27FC236}">
                <a16:creationId xmlns:a16="http://schemas.microsoft.com/office/drawing/2014/main" id="{28F26BB0-B3B4-F94F-8C2C-FE5088EFDD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4199" y="2276872"/>
            <a:ext cx="7856013" cy="3096344"/>
          </a:xfrm>
          <a:prstGeom prst="rect">
            <a:avLst/>
          </a:prstGeom>
        </p:spPr>
      </p:pic>
      <p:pic>
        <p:nvPicPr>
          <p:cNvPr id="26" name="Grafik 25">
            <a:extLst>
              <a:ext uri="{FF2B5EF4-FFF2-40B4-BE49-F238E27FC236}">
                <a16:creationId xmlns:a16="http://schemas.microsoft.com/office/drawing/2014/main" id="{FC9F067B-1018-AA4E-8FFE-D7B589AB08A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22550" y="2660650"/>
            <a:ext cx="3898900" cy="1536700"/>
          </a:xfrm>
          <a:prstGeom prst="rect">
            <a:avLst/>
          </a:prstGeom>
        </p:spPr>
      </p:pic>
    </p:spTree>
    <p:extLst>
      <p:ext uri="{BB962C8B-B14F-4D97-AF65-F5344CB8AC3E}">
        <p14:creationId xmlns:p14="http://schemas.microsoft.com/office/powerpoint/2010/main" val="285507533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b="1"/>
              <a:t>Fragen zum Thema </a:t>
            </a:r>
            <a:r>
              <a:rPr lang="de-DE" sz="3200"/>
              <a:t>Manager</a:t>
            </a:r>
            <a:endParaRPr lang="de-DE" sz="3200">
              <a:solidFill>
                <a:schemeClr val="tx1">
                  <a:lumMod val="75000"/>
                  <a:lumOff val="25000"/>
                </a:schemeClr>
              </a:solidFill>
            </a:endParaRPr>
          </a:p>
        </p:txBody>
      </p:sp>
      <p:pic>
        <p:nvPicPr>
          <p:cNvPr id="5" name="Grafik 4"/>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1196067" y="1628800"/>
            <a:ext cx="6751866" cy="4894316"/>
          </a:xfrm>
          <a:prstGeom prst="rect">
            <a:avLst/>
          </a:prstGeom>
        </p:spPr>
      </p:pic>
      <p:grpSp>
        <p:nvGrpSpPr>
          <p:cNvPr id="7" name="Gruppieren 6"/>
          <p:cNvGrpSpPr/>
          <p:nvPr/>
        </p:nvGrpSpPr>
        <p:grpSpPr>
          <a:xfrm>
            <a:off x="6516216" y="188640"/>
            <a:ext cx="2376264" cy="576064"/>
            <a:chOff x="6516216" y="260648"/>
            <a:chExt cx="2376264" cy="576064"/>
          </a:xfrm>
        </p:grpSpPr>
        <p:sp>
          <p:nvSpPr>
            <p:cNvPr id="8" name="Rechteck 7"/>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9" name="Grafik 8"/>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0" name="Rechteck 9"/>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pic>
        <p:nvPicPr>
          <p:cNvPr id="12" name="Grafik 11">
            <a:hlinkClick r:id="rId5" action="ppaction://hlinksldjump"/>
            <a:extLst>
              <a:ext uri="{FF2B5EF4-FFF2-40B4-BE49-F238E27FC236}">
                <a16:creationId xmlns:a16="http://schemas.microsoft.com/office/drawing/2014/main" id="{36553644-5435-1447-87FB-BDBD87B20B2E}"/>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Tree>
    <p:extLst>
      <p:ext uri="{BB962C8B-B14F-4D97-AF65-F5344CB8AC3E}">
        <p14:creationId xmlns:p14="http://schemas.microsoft.com/office/powerpoint/2010/main" val="3512984305"/>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1704954"/>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a:t>Wie gut sind denn die    </a:t>
            </a:r>
            <a:r>
              <a:rPr lang="de-DE" sz="3200" b="1"/>
              <a:t>                        </a:t>
            </a:r>
            <a:r>
              <a:rPr lang="de-DE" sz="3200"/>
              <a:t>(?)</a:t>
            </a:r>
            <a:endParaRPr lang="de-DE" sz="3200" b="1">
              <a:solidFill>
                <a:schemeClr val="tx1">
                  <a:lumMod val="75000"/>
                  <a:lumOff val="25000"/>
                </a:schemeClr>
              </a:solidFill>
            </a:endParaRPr>
          </a:p>
        </p:txBody>
      </p:sp>
      <p:grpSp>
        <p:nvGrpSpPr>
          <p:cNvPr id="6" name="Gruppieren 5"/>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5" name="Grafik 4"/>
          <p:cNvPicPr>
            <a:picLocks noChangeAspect="1"/>
          </p:cNvPicPr>
          <p:nvPr/>
        </p:nvPicPr>
        <p:blipFill>
          <a:blip r:embed="rId4">
            <a:clrChange>
              <a:clrFrom>
                <a:srgbClr val="FFFFFF"/>
              </a:clrFrom>
              <a:clrTo>
                <a:srgbClr val="FFFFFF">
                  <a:alpha val="0"/>
                </a:srgbClr>
              </a:clrTo>
            </a:clrChange>
          </a:blip>
          <a:stretch>
            <a:fillRect/>
          </a:stretch>
        </p:blipFill>
        <p:spPr>
          <a:xfrm>
            <a:off x="1187624" y="3347877"/>
            <a:ext cx="3343663" cy="1234443"/>
          </a:xfrm>
          <a:prstGeom prst="rect">
            <a:avLst/>
          </a:prstGeom>
        </p:spPr>
      </p:pic>
      <p:pic>
        <p:nvPicPr>
          <p:cNvPr id="9" name="Grafik 8"/>
          <p:cNvPicPr>
            <a:picLocks noChangeAspect="1"/>
          </p:cNvPicPr>
          <p:nvPr/>
        </p:nvPicPr>
        <p:blipFill>
          <a:blip r:embed="rId5">
            <a:clrChange>
              <a:clrFrom>
                <a:srgbClr val="FFFFFF"/>
              </a:clrFrom>
              <a:clrTo>
                <a:srgbClr val="FFFFFF">
                  <a:alpha val="0"/>
                </a:srgbClr>
              </a:clrTo>
            </a:clrChange>
          </a:blip>
          <a:stretch>
            <a:fillRect/>
          </a:stretch>
        </p:blipFill>
        <p:spPr>
          <a:xfrm>
            <a:off x="1187624" y="4636234"/>
            <a:ext cx="2441453" cy="649225"/>
          </a:xfrm>
          <a:prstGeom prst="rect">
            <a:avLst/>
          </a:prstGeom>
        </p:spPr>
      </p:pic>
      <p:sp>
        <p:nvSpPr>
          <p:cNvPr id="12" name="Rechteck 11"/>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
        <p:nvSpPr>
          <p:cNvPr id="11" name="Rechteck 10"/>
          <p:cNvSpPr/>
          <p:nvPr/>
        </p:nvSpPr>
        <p:spPr>
          <a:xfrm>
            <a:off x="4932040" y="1472115"/>
            <a:ext cx="2562753" cy="584775"/>
          </a:xfrm>
          <a:prstGeom prst="rect">
            <a:avLst/>
          </a:prstGeom>
        </p:spPr>
        <p:txBody>
          <a:bodyPr wrap="none">
            <a:spAutoFit/>
          </a:bodyPr>
          <a:lstStyle/>
          <a:p>
            <a:r>
              <a:rPr lang="de-DE" sz="3200" b="1"/>
              <a:t>Jobaussichten</a:t>
            </a:r>
            <a:endParaRPr lang="en-CA" sz="3200"/>
          </a:p>
        </p:txBody>
      </p:sp>
      <p:pic>
        <p:nvPicPr>
          <p:cNvPr id="2" name="Grafik 1"/>
          <p:cNvPicPr>
            <a:picLocks noChangeAspect="1"/>
          </p:cNvPicPr>
          <p:nvPr/>
        </p:nvPicPr>
        <p:blipFill>
          <a:blip r:embed="rId6">
            <a:clrChange>
              <a:clrFrom>
                <a:srgbClr val="FFFFFF"/>
              </a:clrFrom>
              <a:clrTo>
                <a:srgbClr val="FFFFFF">
                  <a:alpha val="0"/>
                </a:srgbClr>
              </a:clrTo>
            </a:clrChange>
          </a:blip>
          <a:stretch>
            <a:fillRect/>
          </a:stretch>
        </p:blipFill>
        <p:spPr>
          <a:xfrm>
            <a:off x="4788024" y="2056890"/>
            <a:ext cx="3188724" cy="4292433"/>
          </a:xfrm>
          <a:prstGeom prst="rect">
            <a:avLst/>
          </a:prstGeom>
        </p:spPr>
      </p:pic>
    </p:spTree>
    <p:extLst>
      <p:ext uri="{BB962C8B-B14F-4D97-AF65-F5344CB8AC3E}">
        <p14:creationId xmlns:p14="http://schemas.microsoft.com/office/powerpoint/2010/main" val="288725902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uppieren 20"/>
          <p:cNvGrpSpPr/>
          <p:nvPr/>
        </p:nvGrpSpPr>
        <p:grpSpPr>
          <a:xfrm>
            <a:off x="6516216" y="188640"/>
            <a:ext cx="2376264" cy="576064"/>
            <a:chOff x="6516216" y="260648"/>
            <a:chExt cx="2376264" cy="576064"/>
          </a:xfrm>
        </p:grpSpPr>
        <p:sp>
          <p:nvSpPr>
            <p:cNvPr id="22" name="Rechteck 21"/>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3" name="Grafik 22"/>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24" name="Titelplatzhalter 1"/>
          <p:cNvSpPr txBox="1">
            <a:spLocks/>
          </p:cNvSpPr>
          <p:nvPr/>
        </p:nvSpPr>
        <p:spPr>
          <a:xfrm>
            <a:off x="467544" y="980728"/>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b="1"/>
              <a:t>Jobaussichten </a:t>
            </a:r>
            <a:r>
              <a:rPr lang="de-DE" sz="3200"/>
              <a:t>könnten besser kaum sein.</a:t>
            </a:r>
            <a:endParaRPr lang="de-DE" sz="3200">
              <a:solidFill>
                <a:schemeClr val="tx1">
                  <a:lumMod val="75000"/>
                  <a:lumOff val="25000"/>
                </a:schemeClr>
              </a:solidFill>
            </a:endParaRPr>
          </a:p>
        </p:txBody>
      </p:sp>
      <p:sp>
        <p:nvSpPr>
          <p:cNvPr id="25" name="Textfeld 24"/>
          <p:cNvSpPr txBox="1"/>
          <p:nvPr/>
        </p:nvSpPr>
        <p:spPr>
          <a:xfrm>
            <a:off x="2627784" y="349206"/>
            <a:ext cx="3888432" cy="338554"/>
          </a:xfrm>
          <a:prstGeom prst="rect">
            <a:avLst/>
          </a:prstGeom>
          <a:noFill/>
        </p:spPr>
        <p:txBody>
          <a:bodyPr wrap="square" rtlCol="0">
            <a:spAutoFit/>
          </a:bodyPr>
          <a:lstStyle/>
          <a:p>
            <a:pPr algn="ctr"/>
            <a:r>
              <a:rPr lang="de-DE" sz="800">
                <a:solidFill>
                  <a:schemeClr val="bg1">
                    <a:lumMod val="50000"/>
                  </a:schemeClr>
                </a:solidFill>
              </a:rPr>
              <a:t>Quelle: Altersstruktur, DIW Berlin- Deutsches Institut für Wirtschaftsforschung 03/2012</a:t>
            </a:r>
          </a:p>
          <a:p>
            <a:pPr algn="ctr"/>
            <a:r>
              <a:rPr lang="de-DE" sz="800">
                <a:solidFill>
                  <a:schemeClr val="bg1">
                    <a:lumMod val="50000"/>
                  </a:schemeClr>
                </a:solidFill>
              </a:rPr>
              <a:t>Quelle: Ingenieursbedarf, www.stern.de/wirtschaft</a:t>
            </a:r>
          </a:p>
        </p:txBody>
      </p:sp>
      <p:graphicFrame>
        <p:nvGraphicFramePr>
          <p:cNvPr id="32" name="Diagramm 31"/>
          <p:cNvGraphicFramePr/>
          <p:nvPr>
            <p:extLst>
              <p:ext uri="{D42A27DB-BD31-4B8C-83A1-F6EECF244321}">
                <p14:modId xmlns:p14="http://schemas.microsoft.com/office/powerpoint/2010/main" val="3424024369"/>
              </p:ext>
            </p:extLst>
          </p:nvPr>
        </p:nvGraphicFramePr>
        <p:xfrm>
          <a:off x="2771800" y="2297243"/>
          <a:ext cx="3973240" cy="4815825"/>
        </p:xfrm>
        <a:graphic>
          <a:graphicData uri="http://schemas.openxmlformats.org/drawingml/2006/chart">
            <c:chart xmlns:c="http://schemas.openxmlformats.org/drawingml/2006/chart" xmlns:r="http://schemas.openxmlformats.org/officeDocument/2006/relationships" r:id="rId4"/>
          </a:graphicData>
        </a:graphic>
      </p:graphicFrame>
      <p:sp>
        <p:nvSpPr>
          <p:cNvPr id="39" name="Pfeil nach rechts 38"/>
          <p:cNvSpPr/>
          <p:nvPr/>
        </p:nvSpPr>
        <p:spPr>
          <a:xfrm>
            <a:off x="467545" y="1856484"/>
            <a:ext cx="2304256" cy="2328185"/>
          </a:xfrm>
          <a:prstGeom prst="rightArrow">
            <a:avLst>
              <a:gd name="adj1" fmla="val 50000"/>
              <a:gd name="adj2" fmla="val 27320"/>
            </a:avLst>
          </a:prstGeom>
          <a:solidFill>
            <a:schemeClr val="bg1">
              <a:lumMod val="65000"/>
            </a:schemeClr>
          </a:solidFill>
          <a:ln>
            <a:solidFill>
              <a:schemeClr val="bg1">
                <a:lumMod val="7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Absolventen </a:t>
            </a:r>
          </a:p>
          <a:p>
            <a:pPr algn="ctr"/>
            <a:r>
              <a:rPr lang="de-DE"/>
              <a:t>4.000 pro Jahr</a:t>
            </a:r>
            <a:endParaRPr lang="en-CA"/>
          </a:p>
        </p:txBody>
      </p:sp>
      <p:sp>
        <p:nvSpPr>
          <p:cNvPr id="40" name="Pfeil nach rechts 39"/>
          <p:cNvSpPr/>
          <p:nvPr/>
        </p:nvSpPr>
        <p:spPr>
          <a:xfrm>
            <a:off x="6663397" y="2720580"/>
            <a:ext cx="2081902" cy="2328185"/>
          </a:xfrm>
          <a:prstGeom prst="rightArrow">
            <a:avLst>
              <a:gd name="adj1" fmla="val 50000"/>
              <a:gd name="adj2" fmla="val 27320"/>
            </a:avLst>
          </a:prstGeom>
          <a:solidFill>
            <a:schemeClr val="bg1">
              <a:lumMod val="65000"/>
            </a:schemeClr>
          </a:solidFill>
          <a:ln>
            <a:solidFill>
              <a:schemeClr val="bg1">
                <a:lumMod val="7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Abgänger </a:t>
            </a:r>
          </a:p>
          <a:p>
            <a:pPr algn="ctr"/>
            <a:r>
              <a:rPr lang="de-DE"/>
              <a:t>in Ruhestand</a:t>
            </a:r>
          </a:p>
          <a:p>
            <a:pPr algn="ctr"/>
            <a:r>
              <a:rPr lang="de-DE"/>
              <a:t>6.000 pro Jahr</a:t>
            </a:r>
            <a:endParaRPr lang="en-CA"/>
          </a:p>
        </p:txBody>
      </p:sp>
      <p:sp>
        <p:nvSpPr>
          <p:cNvPr id="42" name="Pfeil nach rechts 41"/>
          <p:cNvSpPr/>
          <p:nvPr/>
        </p:nvSpPr>
        <p:spPr>
          <a:xfrm flipH="1">
            <a:off x="467543" y="3674872"/>
            <a:ext cx="2304255" cy="2328185"/>
          </a:xfrm>
          <a:prstGeom prst="rightArrow">
            <a:avLst>
              <a:gd name="adj1" fmla="val 50000"/>
              <a:gd name="adj2" fmla="val 27320"/>
            </a:avLst>
          </a:prstGeom>
          <a:solidFill>
            <a:schemeClr val="bg1">
              <a:lumMod val="65000"/>
            </a:schemeClr>
          </a:solidFill>
          <a:ln>
            <a:solidFill>
              <a:schemeClr val="bg1">
                <a:lumMod val="7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Bedarf</a:t>
            </a:r>
          </a:p>
          <a:p>
            <a:pPr algn="ctr"/>
            <a:r>
              <a:rPr lang="de-DE"/>
              <a:t>&lt; 8.000 pro Jahr</a:t>
            </a:r>
            <a:endParaRPr lang="en-CA"/>
          </a:p>
        </p:txBody>
      </p:sp>
    </p:spTree>
    <p:extLst>
      <p:ext uri="{BB962C8B-B14F-4D97-AF65-F5344CB8AC3E}">
        <p14:creationId xmlns:p14="http://schemas.microsoft.com/office/powerpoint/2010/main" val="199736048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1620089"/>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algn="ctr"/>
            <a:r>
              <a:rPr lang="de-DE" sz="3200" b="1"/>
              <a:t>Fragen zu                             </a:t>
            </a:r>
            <a:r>
              <a:rPr lang="de-DE" sz="3200"/>
              <a:t>in Deutschland    </a:t>
            </a:r>
            <a:endParaRPr lang="de-DE" sz="3200">
              <a:solidFill>
                <a:schemeClr val="tx1">
                  <a:lumMod val="75000"/>
                  <a:lumOff val="25000"/>
                </a:schemeClr>
              </a:solidFill>
            </a:endParaRPr>
          </a:p>
        </p:txBody>
      </p:sp>
      <p:grpSp>
        <p:nvGrpSpPr>
          <p:cNvPr id="7" name="Gruppieren 6"/>
          <p:cNvGrpSpPr/>
          <p:nvPr/>
        </p:nvGrpSpPr>
        <p:grpSpPr>
          <a:xfrm>
            <a:off x="6516216" y="188640"/>
            <a:ext cx="2376264" cy="576064"/>
            <a:chOff x="6516216" y="260648"/>
            <a:chExt cx="2376264" cy="576064"/>
          </a:xfrm>
        </p:grpSpPr>
        <p:sp>
          <p:nvSpPr>
            <p:cNvPr id="8" name="Rechteck 7"/>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9" name="Grafik 8"/>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13" name="Rechteck 12"/>
          <p:cNvSpPr/>
          <p:nvPr/>
        </p:nvSpPr>
        <p:spPr>
          <a:xfrm>
            <a:off x="4056475" y="431362"/>
            <a:ext cx="1031051" cy="215444"/>
          </a:xfrm>
          <a:prstGeom prst="rect">
            <a:avLst/>
          </a:prstGeom>
        </p:spPr>
        <p:txBody>
          <a:bodyPr wrap="none">
            <a:spAutoFit/>
          </a:bodyPr>
          <a:lstStyle/>
          <a:p>
            <a:pPr algn="ctr"/>
            <a:r>
              <a:rPr lang="de-DE" sz="800">
                <a:solidFill>
                  <a:schemeClr val="tx1">
                    <a:lumMod val="50000"/>
                    <a:lumOff val="50000"/>
                  </a:schemeClr>
                </a:solidFill>
              </a:rPr>
              <a:t>Karikatur , Mendler</a:t>
            </a:r>
          </a:p>
        </p:txBody>
      </p:sp>
      <p:sp>
        <p:nvSpPr>
          <p:cNvPr id="2" name="Rechteck 1"/>
          <p:cNvSpPr/>
          <p:nvPr/>
        </p:nvSpPr>
        <p:spPr>
          <a:xfrm>
            <a:off x="2906082" y="1484784"/>
            <a:ext cx="2562753" cy="584775"/>
          </a:xfrm>
          <a:prstGeom prst="rect">
            <a:avLst/>
          </a:prstGeom>
        </p:spPr>
        <p:txBody>
          <a:bodyPr wrap="none">
            <a:spAutoFit/>
          </a:bodyPr>
          <a:lstStyle/>
          <a:p>
            <a:r>
              <a:rPr lang="de-DE" sz="3200" b="1"/>
              <a:t>Jobaussichten</a:t>
            </a:r>
            <a:endParaRPr lang="en-CA" sz="3200"/>
          </a:p>
        </p:txBody>
      </p:sp>
      <p:pic>
        <p:nvPicPr>
          <p:cNvPr id="12" name="Grafik 11"/>
          <p:cNvPicPr>
            <a:picLocks noChangeAspect="1"/>
          </p:cNvPicPr>
          <p:nvPr/>
        </p:nvPicPr>
        <p:blipFill>
          <a:blip r:embed="rId4">
            <a:clrChange>
              <a:clrFrom>
                <a:srgbClr val="FFFFFF"/>
              </a:clrFrom>
              <a:clrTo>
                <a:srgbClr val="FFFFFF">
                  <a:alpha val="0"/>
                </a:srgbClr>
              </a:clrTo>
            </a:clrChange>
          </a:blip>
          <a:stretch>
            <a:fillRect/>
          </a:stretch>
        </p:blipFill>
        <p:spPr>
          <a:xfrm>
            <a:off x="2768145" y="2045065"/>
            <a:ext cx="3188724" cy="4292433"/>
          </a:xfrm>
          <a:prstGeom prst="rect">
            <a:avLst/>
          </a:prstGeom>
        </p:spPr>
      </p:pic>
      <p:pic>
        <p:nvPicPr>
          <p:cNvPr id="14" name="Grafik 13">
            <a:hlinkClick r:id="rId5" action="ppaction://hlinksldjump"/>
            <a:extLst>
              <a:ext uri="{FF2B5EF4-FFF2-40B4-BE49-F238E27FC236}">
                <a16:creationId xmlns:a16="http://schemas.microsoft.com/office/drawing/2014/main" id="{A7FFA98C-F854-684A-BF0E-7D43C89D5DF9}"/>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Tree>
    <p:extLst>
      <p:ext uri="{BB962C8B-B14F-4D97-AF65-F5344CB8AC3E}">
        <p14:creationId xmlns:p14="http://schemas.microsoft.com/office/powerpoint/2010/main" val="6991707"/>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584775"/>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sz="3200"/>
              <a:t>Ich möchte einen </a:t>
            </a:r>
            <a:r>
              <a:rPr lang="de-DE" sz="3200" b="1"/>
              <a:t>hochangesehenen Beruf (!)</a:t>
            </a:r>
            <a:endParaRPr lang="de-DE" sz="4000" b="1"/>
          </a:p>
        </p:txBody>
      </p:sp>
      <p:grpSp>
        <p:nvGrpSpPr>
          <p:cNvPr id="3" name="Gruppieren 2"/>
          <p:cNvGrpSpPr/>
          <p:nvPr/>
        </p:nvGrpSpPr>
        <p:grpSpPr>
          <a:xfrm>
            <a:off x="6516216" y="188640"/>
            <a:ext cx="2376264" cy="576064"/>
            <a:chOff x="6516216" y="260648"/>
            <a:chExt cx="2376264" cy="576064"/>
          </a:xfrm>
        </p:grpSpPr>
        <p:sp>
          <p:nvSpPr>
            <p:cNvPr id="5" name="Rechteck 4"/>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6" name="Grafik 5"/>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7" name="Rechteck 6"/>
          <p:cNvSpPr/>
          <p:nvPr/>
        </p:nvSpPr>
        <p:spPr>
          <a:xfrm>
            <a:off x="467545" y="5013176"/>
            <a:ext cx="8424935" cy="1446550"/>
          </a:xfrm>
          <a:prstGeom prst="rect">
            <a:avLst/>
          </a:prstGeom>
        </p:spPr>
        <p:txBody>
          <a:bodyPr wrap="square">
            <a:spAutoFit/>
          </a:bodyPr>
          <a:lstStyle/>
          <a:p>
            <a:r>
              <a:rPr lang="de-DE" sz="2400">
                <a:solidFill>
                  <a:schemeClr val="bg1">
                    <a:lumMod val="50000"/>
                  </a:schemeClr>
                </a:solidFill>
              </a:rPr>
              <a:t>„ </a:t>
            </a:r>
            <a:r>
              <a:rPr lang="de-DE" sz="2400" i="1">
                <a:solidFill>
                  <a:schemeClr val="bg1">
                    <a:lumMod val="50000"/>
                  </a:schemeClr>
                </a:solidFill>
              </a:rPr>
              <a:t>Am Anfang schaute ich mich um und konnte den Wagen, von dem</a:t>
            </a:r>
            <a:r>
              <a:rPr lang="de-DE" sz="3200" i="1">
                <a:solidFill>
                  <a:schemeClr val="bg1">
                    <a:lumMod val="50000"/>
                  </a:schemeClr>
                </a:solidFill>
              </a:rPr>
              <a:t> </a:t>
            </a:r>
            <a:r>
              <a:rPr lang="de-DE" sz="3200" i="1">
                <a:solidFill>
                  <a:schemeClr val="tx1">
                    <a:lumMod val="50000"/>
                    <a:lumOff val="50000"/>
                  </a:schemeClr>
                </a:solidFill>
              </a:rPr>
              <a:t>ich träumte</a:t>
            </a:r>
            <a:r>
              <a:rPr lang="de-DE" sz="2400" i="1">
                <a:solidFill>
                  <a:schemeClr val="bg1">
                    <a:lumMod val="50000"/>
                  </a:schemeClr>
                </a:solidFill>
              </a:rPr>
              <a:t>, nicht finden. Also beschloss ich, ihn </a:t>
            </a:r>
            <a:r>
              <a:rPr lang="de-DE" sz="3200" i="1">
                <a:solidFill>
                  <a:schemeClr val="tx1">
                    <a:lumMod val="50000"/>
                    <a:lumOff val="50000"/>
                  </a:schemeClr>
                </a:solidFill>
              </a:rPr>
              <a:t>selber zu bauen</a:t>
            </a:r>
            <a:r>
              <a:rPr lang="de-DE" sz="2400" i="1">
                <a:solidFill>
                  <a:schemeClr val="bg1">
                    <a:lumMod val="50000"/>
                  </a:schemeClr>
                </a:solidFill>
              </a:rPr>
              <a:t>. </a:t>
            </a:r>
            <a:r>
              <a:rPr lang="de-DE" sz="2400">
                <a:solidFill>
                  <a:schemeClr val="bg1">
                    <a:lumMod val="50000"/>
                  </a:schemeClr>
                </a:solidFill>
              </a:rPr>
              <a:t>“ </a:t>
            </a:r>
            <a:r>
              <a:rPr lang="de-DE" sz="2400"/>
              <a:t>– Enzo Ferrari</a:t>
            </a:r>
          </a:p>
        </p:txBody>
      </p:sp>
      <p:sp>
        <p:nvSpPr>
          <p:cNvPr id="8" name="Rechteck 7"/>
          <p:cNvSpPr/>
          <p:nvPr/>
        </p:nvSpPr>
        <p:spPr>
          <a:xfrm>
            <a:off x="1413992" y="3573016"/>
            <a:ext cx="6336704" cy="954107"/>
          </a:xfrm>
          <a:prstGeom prst="rect">
            <a:avLst/>
          </a:prstGeom>
        </p:spPr>
        <p:txBody>
          <a:bodyPr wrap="square">
            <a:spAutoFit/>
          </a:bodyPr>
          <a:lstStyle/>
          <a:p>
            <a:r>
              <a:rPr lang="de-DE" sz="2400">
                <a:solidFill>
                  <a:schemeClr val="bg1">
                    <a:lumMod val="50000"/>
                  </a:schemeClr>
                </a:solidFill>
              </a:rPr>
              <a:t>„ </a:t>
            </a:r>
            <a:r>
              <a:rPr lang="de-DE" sz="2400" i="1">
                <a:solidFill>
                  <a:schemeClr val="bg1">
                    <a:lumMod val="50000"/>
                  </a:schemeClr>
                </a:solidFill>
              </a:rPr>
              <a:t>Erfolgreich sind wir nur da, wo wir </a:t>
            </a:r>
            <a:r>
              <a:rPr lang="de-DE" sz="3200" i="1">
                <a:solidFill>
                  <a:schemeClr val="tx1">
                    <a:lumMod val="50000"/>
                    <a:lumOff val="50000"/>
                  </a:schemeClr>
                </a:solidFill>
              </a:rPr>
              <a:t>nutzen</a:t>
            </a:r>
            <a:r>
              <a:rPr lang="de-DE" sz="2400" i="1">
                <a:solidFill>
                  <a:schemeClr val="bg1">
                    <a:lumMod val="50000"/>
                  </a:schemeClr>
                </a:solidFill>
              </a:rPr>
              <a:t>, nicht, wo wir ausnutzen. </a:t>
            </a:r>
            <a:r>
              <a:rPr lang="de-DE" sz="2400">
                <a:solidFill>
                  <a:schemeClr val="bg1">
                    <a:lumMod val="50000"/>
                  </a:schemeClr>
                </a:solidFill>
              </a:rPr>
              <a:t>“ </a:t>
            </a:r>
            <a:r>
              <a:rPr lang="de-DE" sz="2400"/>
              <a:t>– Werner von Siemens</a:t>
            </a:r>
          </a:p>
        </p:txBody>
      </p:sp>
      <p:sp>
        <p:nvSpPr>
          <p:cNvPr id="9" name="Rechteck 8"/>
          <p:cNvSpPr/>
          <p:nvPr/>
        </p:nvSpPr>
        <p:spPr>
          <a:xfrm>
            <a:off x="467544" y="1914797"/>
            <a:ext cx="8424936" cy="1323439"/>
          </a:xfrm>
          <a:prstGeom prst="rect">
            <a:avLst/>
          </a:prstGeom>
        </p:spPr>
        <p:txBody>
          <a:bodyPr wrap="square">
            <a:spAutoFit/>
          </a:bodyPr>
          <a:lstStyle/>
          <a:p>
            <a:r>
              <a:rPr lang="de-DE" sz="2400">
                <a:solidFill>
                  <a:schemeClr val="tx1">
                    <a:lumMod val="50000"/>
                    <a:lumOff val="50000"/>
                  </a:schemeClr>
                </a:solidFill>
              </a:rPr>
              <a:t>„ </a:t>
            </a:r>
            <a:r>
              <a:rPr lang="de-DE" sz="2400" i="1">
                <a:solidFill>
                  <a:schemeClr val="tx1">
                    <a:lumMod val="50000"/>
                    <a:lumOff val="50000"/>
                  </a:schemeClr>
                </a:solidFill>
              </a:rPr>
              <a:t>Die meisten Menschen wenden mehr Zeit und Kraft daran, um die Probleme </a:t>
            </a:r>
            <a:r>
              <a:rPr lang="de-DE" sz="3200" i="1">
                <a:solidFill>
                  <a:schemeClr val="tx1">
                    <a:lumMod val="50000"/>
                    <a:lumOff val="50000"/>
                  </a:schemeClr>
                </a:solidFill>
              </a:rPr>
              <a:t>herumzureden, als</a:t>
            </a:r>
            <a:r>
              <a:rPr lang="de-DE" sz="2400" i="1">
                <a:solidFill>
                  <a:schemeClr val="tx1">
                    <a:lumMod val="50000"/>
                    <a:lumOff val="50000"/>
                  </a:schemeClr>
                </a:solidFill>
              </a:rPr>
              <a:t> sie </a:t>
            </a:r>
            <a:r>
              <a:rPr lang="de-DE" sz="3200" i="1">
                <a:solidFill>
                  <a:schemeClr val="tx1">
                    <a:lumMod val="50000"/>
                    <a:lumOff val="50000"/>
                  </a:schemeClr>
                </a:solidFill>
              </a:rPr>
              <a:t>anzupacken</a:t>
            </a:r>
            <a:r>
              <a:rPr lang="de-DE" sz="2400" i="1">
                <a:solidFill>
                  <a:schemeClr val="tx1">
                    <a:lumMod val="50000"/>
                    <a:lumOff val="50000"/>
                  </a:schemeClr>
                </a:solidFill>
              </a:rPr>
              <a:t>. </a:t>
            </a:r>
            <a:r>
              <a:rPr lang="de-DE" sz="2400">
                <a:solidFill>
                  <a:schemeClr val="tx1">
                    <a:lumMod val="50000"/>
                    <a:lumOff val="50000"/>
                  </a:schemeClr>
                </a:solidFill>
              </a:rPr>
              <a:t>“ </a:t>
            </a:r>
            <a:r>
              <a:rPr lang="de-DE" sz="2400"/>
              <a:t>– Henry Ford</a:t>
            </a:r>
          </a:p>
        </p:txBody>
      </p:sp>
    </p:spTree>
    <p:extLst>
      <p:ext uri="{BB962C8B-B14F-4D97-AF65-F5344CB8AC3E}">
        <p14:creationId xmlns:p14="http://schemas.microsoft.com/office/powerpoint/2010/main" val="372577634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1200329"/>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Fragen zum Thema</a:t>
            </a:r>
            <a:br>
              <a:rPr lang="de-DE" b="1"/>
            </a:br>
            <a:r>
              <a:rPr lang="de-DE"/>
              <a:t>hochangesehener Beruf (!)</a:t>
            </a:r>
            <a:endParaRPr lang="de-DE" sz="4400"/>
          </a:p>
        </p:txBody>
      </p:sp>
      <p:grpSp>
        <p:nvGrpSpPr>
          <p:cNvPr id="5" name="Gruppieren 4"/>
          <p:cNvGrpSpPr/>
          <p:nvPr/>
        </p:nvGrpSpPr>
        <p:grpSpPr>
          <a:xfrm>
            <a:off x="6516216" y="188640"/>
            <a:ext cx="2376264" cy="576064"/>
            <a:chOff x="6516216" y="260648"/>
            <a:chExt cx="2376264" cy="576064"/>
          </a:xfrm>
        </p:grpSpPr>
        <p:sp>
          <p:nvSpPr>
            <p:cNvPr id="6" name="Rechteck 5"/>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7" name="Rechteck 6"/>
          <p:cNvSpPr/>
          <p:nvPr/>
        </p:nvSpPr>
        <p:spPr>
          <a:xfrm>
            <a:off x="467543" y="4719635"/>
            <a:ext cx="8424935" cy="1446550"/>
          </a:xfrm>
          <a:prstGeom prst="rect">
            <a:avLst/>
          </a:prstGeom>
        </p:spPr>
        <p:txBody>
          <a:bodyPr wrap="square">
            <a:spAutoFit/>
          </a:bodyPr>
          <a:lstStyle/>
          <a:p>
            <a:r>
              <a:rPr lang="de-DE" sz="2400">
                <a:solidFill>
                  <a:schemeClr val="bg1">
                    <a:lumMod val="50000"/>
                  </a:schemeClr>
                </a:solidFill>
              </a:rPr>
              <a:t>„ Am Anfang schaute ich mich um und konnte den Wagen, von dem</a:t>
            </a:r>
            <a:r>
              <a:rPr lang="de-DE" sz="3200">
                <a:solidFill>
                  <a:schemeClr val="bg1">
                    <a:lumMod val="50000"/>
                  </a:schemeClr>
                </a:solidFill>
              </a:rPr>
              <a:t> </a:t>
            </a:r>
            <a:r>
              <a:rPr lang="de-DE" sz="3200">
                <a:solidFill>
                  <a:schemeClr val="tx1">
                    <a:lumMod val="50000"/>
                    <a:lumOff val="50000"/>
                  </a:schemeClr>
                </a:solidFill>
              </a:rPr>
              <a:t>ich träumte</a:t>
            </a:r>
            <a:r>
              <a:rPr lang="de-DE" sz="2400">
                <a:solidFill>
                  <a:schemeClr val="bg1">
                    <a:lumMod val="50000"/>
                  </a:schemeClr>
                </a:solidFill>
              </a:rPr>
              <a:t>, nicht finden. Also beschloss ich, ihn </a:t>
            </a:r>
            <a:r>
              <a:rPr lang="de-DE" sz="3200">
                <a:solidFill>
                  <a:schemeClr val="tx1">
                    <a:lumMod val="50000"/>
                    <a:lumOff val="50000"/>
                  </a:schemeClr>
                </a:solidFill>
              </a:rPr>
              <a:t>selber zu bauen</a:t>
            </a:r>
            <a:r>
              <a:rPr lang="de-DE" sz="2400">
                <a:solidFill>
                  <a:schemeClr val="bg1">
                    <a:lumMod val="50000"/>
                  </a:schemeClr>
                </a:solidFill>
              </a:rPr>
              <a:t>. “ </a:t>
            </a:r>
            <a:r>
              <a:rPr lang="de-DE" sz="2400"/>
              <a:t>– Enzo Ferrari</a:t>
            </a:r>
          </a:p>
        </p:txBody>
      </p:sp>
      <p:sp>
        <p:nvSpPr>
          <p:cNvPr id="10" name="Rechteck 9"/>
          <p:cNvSpPr/>
          <p:nvPr/>
        </p:nvSpPr>
        <p:spPr>
          <a:xfrm>
            <a:off x="1413992" y="3491494"/>
            <a:ext cx="6336704" cy="954107"/>
          </a:xfrm>
          <a:prstGeom prst="rect">
            <a:avLst/>
          </a:prstGeom>
        </p:spPr>
        <p:txBody>
          <a:bodyPr wrap="square">
            <a:spAutoFit/>
          </a:bodyPr>
          <a:lstStyle/>
          <a:p>
            <a:r>
              <a:rPr lang="de-DE" sz="2400">
                <a:solidFill>
                  <a:schemeClr val="bg1">
                    <a:lumMod val="50000"/>
                  </a:schemeClr>
                </a:solidFill>
              </a:rPr>
              <a:t>„ Erfolgreich sind wir nur da, wo wir </a:t>
            </a:r>
            <a:r>
              <a:rPr lang="de-DE" sz="3200">
                <a:solidFill>
                  <a:schemeClr val="tx1">
                    <a:lumMod val="50000"/>
                    <a:lumOff val="50000"/>
                  </a:schemeClr>
                </a:solidFill>
              </a:rPr>
              <a:t>nutzen</a:t>
            </a:r>
            <a:r>
              <a:rPr lang="de-DE" sz="2400">
                <a:solidFill>
                  <a:schemeClr val="bg1">
                    <a:lumMod val="50000"/>
                  </a:schemeClr>
                </a:solidFill>
              </a:rPr>
              <a:t>, nicht, wo wir ausnutzen. “ </a:t>
            </a:r>
            <a:r>
              <a:rPr lang="de-DE" sz="2400"/>
              <a:t>– Werner von Siemens</a:t>
            </a:r>
          </a:p>
        </p:txBody>
      </p:sp>
      <p:sp>
        <p:nvSpPr>
          <p:cNvPr id="11" name="Rechteck 10"/>
          <p:cNvSpPr/>
          <p:nvPr/>
        </p:nvSpPr>
        <p:spPr>
          <a:xfrm>
            <a:off x="467544" y="2160601"/>
            <a:ext cx="8424936" cy="1323439"/>
          </a:xfrm>
          <a:prstGeom prst="rect">
            <a:avLst/>
          </a:prstGeom>
        </p:spPr>
        <p:txBody>
          <a:bodyPr wrap="square">
            <a:spAutoFit/>
          </a:bodyPr>
          <a:lstStyle/>
          <a:p>
            <a:r>
              <a:rPr lang="de-DE" sz="2400">
                <a:solidFill>
                  <a:schemeClr val="tx1">
                    <a:lumMod val="50000"/>
                    <a:lumOff val="50000"/>
                  </a:schemeClr>
                </a:solidFill>
              </a:rPr>
              <a:t>„ Die meisten Menschen wenden mehr Zeit und Kraft daran, um die Probleme </a:t>
            </a:r>
            <a:r>
              <a:rPr lang="de-DE" sz="3200">
                <a:solidFill>
                  <a:schemeClr val="tx1">
                    <a:lumMod val="50000"/>
                    <a:lumOff val="50000"/>
                  </a:schemeClr>
                </a:solidFill>
              </a:rPr>
              <a:t>herumzureden, als</a:t>
            </a:r>
            <a:r>
              <a:rPr lang="de-DE" sz="2400">
                <a:solidFill>
                  <a:schemeClr val="tx1">
                    <a:lumMod val="50000"/>
                    <a:lumOff val="50000"/>
                  </a:schemeClr>
                </a:solidFill>
              </a:rPr>
              <a:t> sie </a:t>
            </a:r>
            <a:r>
              <a:rPr lang="de-DE" sz="3200">
                <a:solidFill>
                  <a:schemeClr val="tx1">
                    <a:lumMod val="50000"/>
                    <a:lumOff val="50000"/>
                  </a:schemeClr>
                </a:solidFill>
              </a:rPr>
              <a:t>anzupacken</a:t>
            </a:r>
            <a:r>
              <a:rPr lang="de-DE" sz="2400">
                <a:solidFill>
                  <a:schemeClr val="tx1">
                    <a:lumMod val="50000"/>
                    <a:lumOff val="50000"/>
                  </a:schemeClr>
                </a:solidFill>
              </a:rPr>
              <a:t>. “ </a:t>
            </a:r>
            <a:r>
              <a:rPr lang="de-DE" sz="2400"/>
              <a:t>– Henry Ford</a:t>
            </a:r>
          </a:p>
        </p:txBody>
      </p:sp>
      <p:pic>
        <p:nvPicPr>
          <p:cNvPr id="12" name="Grafik 11">
            <a:hlinkClick r:id="rId4" action="ppaction://hlinksldjump"/>
            <a:extLst>
              <a:ext uri="{FF2B5EF4-FFF2-40B4-BE49-F238E27FC236}">
                <a16:creationId xmlns:a16="http://schemas.microsoft.com/office/drawing/2014/main" id="{DDBDD9F6-655F-1346-96D1-72E36C3F9093}"/>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Tree>
    <p:extLst>
      <p:ext uri="{BB962C8B-B14F-4D97-AF65-F5344CB8AC3E}">
        <p14:creationId xmlns:p14="http://schemas.microsoft.com/office/powerpoint/2010/main" val="893718918"/>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a:t>Wieviel verdient ein Bauingenieur?</a:t>
            </a:r>
            <a:endParaRPr lang="de-DE" sz="4400"/>
          </a:p>
        </p:txBody>
      </p:sp>
      <p:pic>
        <p:nvPicPr>
          <p:cNvPr id="5" name="Grafik 4"/>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825306" y="2060848"/>
            <a:ext cx="5493389" cy="4120042"/>
          </a:xfrm>
          <a:prstGeom prst="rect">
            <a:avLst/>
          </a:prstGeom>
          <a:effectLst>
            <a:outerShdw blurRad="50800" dist="38100" dir="2700000" algn="tl" rotWithShape="0">
              <a:prstClr val="black">
                <a:alpha val="40000"/>
              </a:prstClr>
            </a:outerShdw>
          </a:effectLst>
        </p:spPr>
      </p:pic>
      <p:grpSp>
        <p:nvGrpSpPr>
          <p:cNvPr id="6" name="Gruppieren 5"/>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 name="Rechteck 8"/>
          <p:cNvSpPr/>
          <p:nvPr/>
        </p:nvSpPr>
        <p:spPr>
          <a:xfrm>
            <a:off x="4167082" y="439217"/>
            <a:ext cx="809837" cy="215444"/>
          </a:xfrm>
          <a:prstGeom prst="rect">
            <a:avLst/>
          </a:prstGeom>
        </p:spPr>
        <p:txBody>
          <a:bodyPr wrap="none">
            <a:spAutoFit/>
          </a:bodyPr>
          <a:lstStyle/>
          <a:p>
            <a:pPr algn="ctr"/>
            <a:r>
              <a:rPr lang="de-DE" sz="800">
                <a:solidFill>
                  <a:schemeClr val="tx1">
                    <a:lumMod val="50000"/>
                    <a:lumOff val="50000"/>
                  </a:schemeClr>
                </a:solidFill>
              </a:rPr>
              <a:t>Foto , Bukovics</a:t>
            </a:r>
          </a:p>
        </p:txBody>
      </p:sp>
    </p:spTree>
    <p:extLst>
      <p:ext uri="{BB962C8B-B14F-4D97-AF65-F5344CB8AC3E}">
        <p14:creationId xmlns:p14="http://schemas.microsoft.com/office/powerpoint/2010/main" val="218197071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Gehälter im Baugewerbe</a:t>
            </a:r>
            <a:endParaRPr lang="de-DE" sz="7200"/>
          </a:p>
        </p:txBody>
      </p:sp>
      <p:grpSp>
        <p:nvGrpSpPr>
          <p:cNvPr id="5" name="Gruppieren 4"/>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graphicFrame>
        <p:nvGraphicFramePr>
          <p:cNvPr id="9" name="Diagramm 8"/>
          <p:cNvGraphicFramePr>
            <a:graphicFrameLocks/>
          </p:cNvGraphicFramePr>
          <p:nvPr/>
        </p:nvGraphicFramePr>
        <p:xfrm>
          <a:off x="1691680" y="1627058"/>
          <a:ext cx="6264696" cy="4250214"/>
        </p:xfrm>
        <a:graphic>
          <a:graphicData uri="http://schemas.openxmlformats.org/drawingml/2006/chart">
            <c:chart xmlns:c="http://schemas.openxmlformats.org/drawingml/2006/chart" xmlns:r="http://schemas.openxmlformats.org/officeDocument/2006/relationships" r:id="rId4"/>
          </a:graphicData>
        </a:graphic>
      </p:graphicFrame>
      <p:sp>
        <p:nvSpPr>
          <p:cNvPr id="10" name="Rechteck 9"/>
          <p:cNvSpPr/>
          <p:nvPr/>
        </p:nvSpPr>
        <p:spPr>
          <a:xfrm>
            <a:off x="4050064" y="439217"/>
            <a:ext cx="1043876" cy="338554"/>
          </a:xfrm>
          <a:prstGeom prst="rect">
            <a:avLst/>
          </a:prstGeom>
        </p:spPr>
        <p:txBody>
          <a:bodyPr wrap="none">
            <a:spAutoFit/>
          </a:bodyPr>
          <a:lstStyle/>
          <a:p>
            <a:pPr algn="ctr"/>
            <a:r>
              <a:rPr lang="de-DE" sz="800">
                <a:solidFill>
                  <a:schemeClr val="tx1">
                    <a:lumMod val="50000"/>
                    <a:lumOff val="50000"/>
                  </a:schemeClr>
                </a:solidFill>
              </a:rPr>
              <a:t>Ingenieurkarriere.de</a:t>
            </a:r>
          </a:p>
          <a:p>
            <a:pPr algn="ctr"/>
            <a:r>
              <a:rPr lang="de-DE" sz="800">
                <a:solidFill>
                  <a:schemeClr val="tx1">
                    <a:lumMod val="50000"/>
                    <a:lumOff val="50000"/>
                  </a:schemeClr>
                </a:solidFill>
              </a:rPr>
              <a:t>Gehaltscheck.de</a:t>
            </a:r>
          </a:p>
        </p:txBody>
      </p:sp>
    </p:spTree>
    <p:extLst>
      <p:ext uri="{BB962C8B-B14F-4D97-AF65-F5344CB8AC3E}">
        <p14:creationId xmlns:p14="http://schemas.microsoft.com/office/powerpoint/2010/main" val="37876694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uppieren 4"/>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2" name="Grafik 1"/>
          <p:cNvPicPr>
            <a:picLocks noChangeAspect="1"/>
          </p:cNvPicPr>
          <p:nvPr/>
        </p:nvPicPr>
        <p:blipFill rotWithShape="1">
          <a:blip r:embed="rId4">
            <a:clrChange>
              <a:clrFrom>
                <a:srgbClr val="FFFFFF"/>
              </a:clrFrom>
              <a:clrTo>
                <a:srgbClr val="FFFFFF">
                  <a:alpha val="0"/>
                </a:srgbClr>
              </a:clrTo>
            </a:clrChange>
            <a:grayscl/>
          </a:blip>
          <a:srcRect l="32973"/>
          <a:stretch/>
        </p:blipFill>
        <p:spPr>
          <a:xfrm>
            <a:off x="5148064" y="2164481"/>
            <a:ext cx="3168352" cy="4045625"/>
          </a:xfrm>
          <a:prstGeom prst="rect">
            <a:avLst/>
          </a:prstGeom>
        </p:spPr>
      </p:pic>
      <p:sp>
        <p:nvSpPr>
          <p:cNvPr id="10"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Weitere Einflussfaktoren</a:t>
            </a:r>
            <a:endParaRPr lang="de-DE" sz="7200"/>
          </a:p>
        </p:txBody>
      </p:sp>
      <p:pic>
        <p:nvPicPr>
          <p:cNvPr id="12" name="Grafik 11"/>
          <p:cNvPicPr>
            <a:picLocks noChangeAspect="1"/>
          </p:cNvPicPr>
          <p:nvPr/>
        </p:nvPicPr>
        <p:blipFill>
          <a:blip r:embed="rId5">
            <a:clrChange>
              <a:clrFrom>
                <a:srgbClr val="FFFFFF"/>
              </a:clrFrom>
              <a:clrTo>
                <a:srgbClr val="FFFFFF">
                  <a:alpha val="0"/>
                </a:srgbClr>
              </a:clrTo>
            </a:clrChange>
          </a:blip>
          <a:stretch>
            <a:fillRect/>
          </a:stretch>
        </p:blipFill>
        <p:spPr>
          <a:xfrm>
            <a:off x="496516" y="2164481"/>
            <a:ext cx="4161905" cy="800000"/>
          </a:xfrm>
          <a:prstGeom prst="rect">
            <a:avLst/>
          </a:prstGeom>
        </p:spPr>
      </p:pic>
      <p:pic>
        <p:nvPicPr>
          <p:cNvPr id="13" name="Grafik 12"/>
          <p:cNvPicPr>
            <a:picLocks noChangeAspect="1"/>
          </p:cNvPicPr>
          <p:nvPr/>
        </p:nvPicPr>
        <p:blipFill>
          <a:blip r:embed="rId6">
            <a:clrChange>
              <a:clrFrom>
                <a:srgbClr val="FFFFFF"/>
              </a:clrFrom>
              <a:clrTo>
                <a:srgbClr val="FFFFFF">
                  <a:alpha val="0"/>
                </a:srgbClr>
              </a:clrTo>
            </a:clrChange>
          </a:blip>
          <a:stretch>
            <a:fillRect/>
          </a:stretch>
        </p:blipFill>
        <p:spPr>
          <a:xfrm>
            <a:off x="477581" y="3031359"/>
            <a:ext cx="4129803" cy="852790"/>
          </a:xfrm>
          <a:prstGeom prst="rect">
            <a:avLst/>
          </a:prstGeom>
        </p:spPr>
      </p:pic>
      <p:pic>
        <p:nvPicPr>
          <p:cNvPr id="14" name="Grafik 13"/>
          <p:cNvPicPr>
            <a:picLocks noChangeAspect="1"/>
          </p:cNvPicPr>
          <p:nvPr/>
        </p:nvPicPr>
        <p:blipFill>
          <a:blip r:embed="rId7">
            <a:clrChange>
              <a:clrFrom>
                <a:srgbClr val="FFFFFF"/>
              </a:clrFrom>
              <a:clrTo>
                <a:srgbClr val="FFFFFF">
                  <a:alpha val="0"/>
                </a:srgbClr>
              </a:clrTo>
            </a:clrChange>
          </a:blip>
          <a:stretch>
            <a:fillRect/>
          </a:stretch>
        </p:blipFill>
        <p:spPr>
          <a:xfrm>
            <a:off x="539562" y="3963239"/>
            <a:ext cx="4152381" cy="761905"/>
          </a:xfrm>
          <a:prstGeom prst="rect">
            <a:avLst/>
          </a:prstGeom>
        </p:spPr>
      </p:pic>
      <p:pic>
        <p:nvPicPr>
          <p:cNvPr id="15" name="Grafik 14"/>
          <p:cNvPicPr>
            <a:picLocks noChangeAspect="1"/>
          </p:cNvPicPr>
          <p:nvPr/>
        </p:nvPicPr>
        <p:blipFill>
          <a:blip r:embed="rId8">
            <a:clrChange>
              <a:clrFrom>
                <a:srgbClr val="FFFFFF"/>
              </a:clrFrom>
              <a:clrTo>
                <a:srgbClr val="FFFFFF">
                  <a:alpha val="0"/>
                </a:srgbClr>
              </a:clrTo>
            </a:clrChange>
          </a:blip>
          <a:stretch>
            <a:fillRect/>
          </a:stretch>
        </p:blipFill>
        <p:spPr>
          <a:xfrm>
            <a:off x="483262" y="4798764"/>
            <a:ext cx="4304762" cy="790476"/>
          </a:xfrm>
          <a:prstGeom prst="rect">
            <a:avLst/>
          </a:prstGeom>
        </p:spPr>
      </p:pic>
      <p:pic>
        <p:nvPicPr>
          <p:cNvPr id="16" name="Grafik 15"/>
          <p:cNvPicPr>
            <a:picLocks noChangeAspect="1"/>
          </p:cNvPicPr>
          <p:nvPr/>
        </p:nvPicPr>
        <p:blipFill>
          <a:blip r:embed="rId9">
            <a:clrChange>
              <a:clrFrom>
                <a:srgbClr val="FFFFFF"/>
              </a:clrFrom>
              <a:clrTo>
                <a:srgbClr val="FFFFFF">
                  <a:alpha val="0"/>
                </a:srgbClr>
              </a:clrTo>
            </a:clrChange>
          </a:blip>
          <a:stretch>
            <a:fillRect/>
          </a:stretch>
        </p:blipFill>
        <p:spPr>
          <a:xfrm>
            <a:off x="549086" y="5625066"/>
            <a:ext cx="4142857" cy="685714"/>
          </a:xfrm>
          <a:prstGeom prst="rect">
            <a:avLst/>
          </a:prstGeom>
        </p:spPr>
      </p:pic>
      <p:sp>
        <p:nvSpPr>
          <p:cNvPr id="17" name="Rechteck 16"/>
          <p:cNvSpPr/>
          <p:nvPr/>
        </p:nvSpPr>
        <p:spPr>
          <a:xfrm>
            <a:off x="611560" y="2138956"/>
            <a:ext cx="936104" cy="826302"/>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a:t>Firmen-größe</a:t>
            </a:r>
            <a:endParaRPr lang="en-CA" sz="1400"/>
          </a:p>
        </p:txBody>
      </p:sp>
      <p:sp>
        <p:nvSpPr>
          <p:cNvPr id="18" name="Rechteck 17"/>
          <p:cNvSpPr/>
          <p:nvPr/>
        </p:nvSpPr>
        <p:spPr>
          <a:xfrm>
            <a:off x="611560" y="2990006"/>
            <a:ext cx="936104" cy="826302"/>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a:t>Erfahrung</a:t>
            </a:r>
            <a:endParaRPr lang="en-CA" sz="1400"/>
          </a:p>
        </p:txBody>
      </p:sp>
      <p:sp>
        <p:nvSpPr>
          <p:cNvPr id="19" name="Rechteck 18"/>
          <p:cNvSpPr/>
          <p:nvPr/>
        </p:nvSpPr>
        <p:spPr>
          <a:xfrm>
            <a:off x="611560" y="3901851"/>
            <a:ext cx="936104" cy="826302"/>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a:t>Arbeit-geber</a:t>
            </a:r>
            <a:endParaRPr lang="en-CA" sz="1400"/>
          </a:p>
        </p:txBody>
      </p:sp>
      <p:sp>
        <p:nvSpPr>
          <p:cNvPr id="20" name="Rechteck 19"/>
          <p:cNvSpPr/>
          <p:nvPr/>
        </p:nvSpPr>
        <p:spPr>
          <a:xfrm>
            <a:off x="616174" y="4750730"/>
            <a:ext cx="936104" cy="826302"/>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a:t>Abschluss</a:t>
            </a:r>
            <a:endParaRPr lang="en-CA" sz="1400"/>
          </a:p>
        </p:txBody>
      </p:sp>
      <p:sp>
        <p:nvSpPr>
          <p:cNvPr id="21" name="Rechteck 20"/>
          <p:cNvSpPr/>
          <p:nvPr/>
        </p:nvSpPr>
        <p:spPr>
          <a:xfrm>
            <a:off x="611560" y="5587149"/>
            <a:ext cx="936104" cy="826302"/>
          </a:xfrm>
          <a:prstGeom prst="rect">
            <a:avLst/>
          </a:prstGeom>
          <a:solidFill>
            <a:schemeClr val="bg1">
              <a:lumMod val="65000"/>
            </a:schemeClr>
          </a:solidFill>
          <a:ln>
            <a:solidFill>
              <a:schemeClr val="tx1">
                <a:lumMod val="75000"/>
                <a:lumOff val="25000"/>
              </a:schemeClr>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400"/>
              <a:t>Region</a:t>
            </a:r>
          </a:p>
        </p:txBody>
      </p:sp>
      <p:sp>
        <p:nvSpPr>
          <p:cNvPr id="22" name="Textfeld 21"/>
          <p:cNvSpPr txBox="1"/>
          <p:nvPr/>
        </p:nvSpPr>
        <p:spPr>
          <a:xfrm>
            <a:off x="2627784" y="349206"/>
            <a:ext cx="3888432" cy="477054"/>
          </a:xfrm>
          <a:prstGeom prst="rect">
            <a:avLst/>
          </a:prstGeom>
          <a:noFill/>
        </p:spPr>
        <p:txBody>
          <a:bodyPr wrap="square" rtlCol="0">
            <a:spAutoFit/>
          </a:bodyPr>
          <a:lstStyle/>
          <a:p>
            <a:pPr algn="ctr"/>
            <a:r>
              <a:rPr lang="de-DE" sz="800">
                <a:solidFill>
                  <a:schemeClr val="bg1">
                    <a:lumMod val="65000"/>
                  </a:schemeClr>
                </a:solidFill>
              </a:rPr>
              <a:t>Deutschlandkarte, ingenieurkarriere.de/</a:t>
            </a:r>
            <a:r>
              <a:rPr lang="de-DE" sz="800" err="1">
                <a:solidFill>
                  <a:schemeClr val="bg1">
                    <a:lumMod val="65000"/>
                  </a:schemeClr>
                </a:solidFill>
              </a:rPr>
              <a:t>gehaltstest</a:t>
            </a:r>
            <a:r>
              <a:rPr lang="de-DE" sz="800">
                <a:solidFill>
                  <a:schemeClr val="bg1">
                    <a:lumMod val="65000"/>
                  </a:schemeClr>
                </a:solidFill>
              </a:rPr>
              <a:t> /</a:t>
            </a:r>
          </a:p>
          <a:p>
            <a:pPr algn="ctr"/>
            <a:r>
              <a:rPr lang="de-DE" sz="800">
                <a:solidFill>
                  <a:schemeClr val="bg1">
                    <a:lumMod val="65000"/>
                  </a:schemeClr>
                </a:solidFill>
              </a:rPr>
              <a:t>Einflussfaktoren, </a:t>
            </a:r>
            <a:r>
              <a:rPr lang="de-DE" sz="800" i="1">
                <a:solidFill>
                  <a:schemeClr val="bg1">
                    <a:lumMod val="65000"/>
                  </a:schemeClr>
                </a:solidFill>
              </a:rPr>
              <a:t>berufsstart.de</a:t>
            </a:r>
            <a:br>
              <a:rPr lang="de-DE" sz="800">
                <a:solidFill>
                  <a:schemeClr val="bg1">
                    <a:lumMod val="65000"/>
                  </a:schemeClr>
                </a:solidFill>
              </a:rPr>
            </a:br>
            <a:endParaRPr lang="de-DE" sz="800">
              <a:solidFill>
                <a:schemeClr val="bg1">
                  <a:lumMod val="65000"/>
                </a:schemeClr>
              </a:solidFill>
            </a:endParaRPr>
          </a:p>
        </p:txBody>
      </p:sp>
    </p:spTree>
    <p:extLst>
      <p:ext uri="{BB962C8B-B14F-4D97-AF65-F5344CB8AC3E}">
        <p14:creationId xmlns:p14="http://schemas.microsoft.com/office/powerpoint/2010/main" val="10436830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a:t>Wieviel verdient ein Bauingenieur?</a:t>
            </a:r>
            <a:endParaRPr lang="de-DE" sz="4400"/>
          </a:p>
        </p:txBody>
      </p:sp>
      <p:pic>
        <p:nvPicPr>
          <p:cNvPr id="5" name="Grafik 4"/>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825306" y="2060848"/>
            <a:ext cx="5493389" cy="4120042"/>
          </a:xfrm>
          <a:prstGeom prst="rect">
            <a:avLst/>
          </a:prstGeom>
          <a:effectLst>
            <a:outerShdw blurRad="50800" dist="38100" dir="2700000" algn="tl" rotWithShape="0">
              <a:prstClr val="black">
                <a:alpha val="40000"/>
              </a:prstClr>
            </a:outerShdw>
          </a:effectLst>
        </p:spPr>
      </p:pic>
      <p:grpSp>
        <p:nvGrpSpPr>
          <p:cNvPr id="7" name="Gruppieren 6"/>
          <p:cNvGrpSpPr/>
          <p:nvPr/>
        </p:nvGrpSpPr>
        <p:grpSpPr>
          <a:xfrm>
            <a:off x="6516216" y="188640"/>
            <a:ext cx="2376264" cy="576064"/>
            <a:chOff x="6516216" y="260648"/>
            <a:chExt cx="2376264" cy="576064"/>
          </a:xfrm>
        </p:grpSpPr>
        <p:sp>
          <p:nvSpPr>
            <p:cNvPr id="8" name="Rechteck 7"/>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9" name="Grafik 8"/>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1" name="Grafik 10">
            <a:hlinkClick r:id="rId5" action="ppaction://hlinksldjump"/>
            <a:extLst>
              <a:ext uri="{FF2B5EF4-FFF2-40B4-BE49-F238E27FC236}">
                <a16:creationId xmlns:a16="http://schemas.microsoft.com/office/drawing/2014/main" id="{01B70EF4-6D76-C44C-91C3-4C747287CF82}"/>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
        <p:nvSpPr>
          <p:cNvPr id="10" name="Rechteck 9"/>
          <p:cNvSpPr/>
          <p:nvPr/>
        </p:nvSpPr>
        <p:spPr>
          <a:xfrm>
            <a:off x="4167082" y="439217"/>
            <a:ext cx="809837" cy="215444"/>
          </a:xfrm>
          <a:prstGeom prst="rect">
            <a:avLst/>
          </a:prstGeom>
        </p:spPr>
        <p:txBody>
          <a:bodyPr wrap="none">
            <a:spAutoFit/>
          </a:bodyPr>
          <a:lstStyle/>
          <a:p>
            <a:pPr algn="ctr"/>
            <a:r>
              <a:rPr lang="de-DE" sz="800">
                <a:solidFill>
                  <a:schemeClr val="tx1">
                    <a:lumMod val="50000"/>
                    <a:lumOff val="50000"/>
                  </a:schemeClr>
                </a:solidFill>
              </a:rPr>
              <a:t>Foto , Bukovics</a:t>
            </a:r>
          </a:p>
        </p:txBody>
      </p:sp>
    </p:spTree>
    <p:extLst>
      <p:ext uri="{BB962C8B-B14F-4D97-AF65-F5344CB8AC3E}">
        <p14:creationId xmlns:p14="http://schemas.microsoft.com/office/powerpoint/2010/main" val="1861140786"/>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a:t>Machen das wirklich </a:t>
            </a:r>
            <a:r>
              <a:rPr lang="de-DE" b="1"/>
              <a:t>nur Männer </a:t>
            </a:r>
            <a:r>
              <a:rPr lang="de-DE"/>
              <a:t>(?)</a:t>
            </a:r>
            <a:endParaRPr lang="de-DE" sz="4400"/>
          </a:p>
        </p:txBody>
      </p:sp>
      <p:grpSp>
        <p:nvGrpSpPr>
          <p:cNvPr id="6" name="Gruppieren 5"/>
          <p:cNvGrpSpPr/>
          <p:nvPr/>
        </p:nvGrpSpPr>
        <p:grpSpPr>
          <a:xfrm>
            <a:off x="6516216" y="188640"/>
            <a:ext cx="2376264" cy="576064"/>
            <a:chOff x="6516216" y="260648"/>
            <a:chExt cx="2376264" cy="576064"/>
          </a:xfrm>
        </p:grpSpPr>
        <p:sp>
          <p:nvSpPr>
            <p:cNvPr id="7" name="Rechteck 6"/>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 name="Rechteck 8"/>
          <p:cNvSpPr/>
          <p:nvPr/>
        </p:nvSpPr>
        <p:spPr>
          <a:xfrm>
            <a:off x="4043652" y="439217"/>
            <a:ext cx="1056701" cy="215444"/>
          </a:xfrm>
          <a:prstGeom prst="rect">
            <a:avLst/>
          </a:prstGeom>
        </p:spPr>
        <p:txBody>
          <a:bodyPr wrap="none">
            <a:spAutoFit/>
          </a:bodyPr>
          <a:lstStyle/>
          <a:p>
            <a:pPr algn="ctr"/>
            <a:r>
              <a:rPr lang="de-DE" sz="800">
                <a:solidFill>
                  <a:schemeClr val="tx1">
                    <a:lumMod val="50000"/>
                    <a:lumOff val="50000"/>
                  </a:schemeClr>
                </a:solidFill>
              </a:rPr>
              <a:t>Foto , carrierrail.com</a:t>
            </a:r>
          </a:p>
        </p:txBody>
      </p:sp>
      <p:pic>
        <p:nvPicPr>
          <p:cNvPr id="3" name="Grafik 2">
            <a:extLst>
              <a:ext uri="{FF2B5EF4-FFF2-40B4-BE49-F238E27FC236}">
                <a16:creationId xmlns:a16="http://schemas.microsoft.com/office/drawing/2014/main" id="{8876834E-9149-0E4C-86FA-E3DF772161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04477" y="1818588"/>
            <a:ext cx="3911739" cy="4407594"/>
          </a:xfrm>
          <a:prstGeom prst="rect">
            <a:avLst/>
          </a:prstGeom>
        </p:spPr>
      </p:pic>
    </p:spTree>
    <p:extLst>
      <p:ext uri="{BB962C8B-B14F-4D97-AF65-F5344CB8AC3E}">
        <p14:creationId xmlns:p14="http://schemas.microsoft.com/office/powerpoint/2010/main" val="171696105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646331"/>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Frauenanteil</a:t>
            </a:r>
            <a:r>
              <a:rPr lang="de-DE"/>
              <a:t> in Ingenieurswissenschaften</a:t>
            </a:r>
          </a:p>
        </p:txBody>
      </p:sp>
      <p:graphicFrame>
        <p:nvGraphicFramePr>
          <p:cNvPr id="7" name="Diagramm 6"/>
          <p:cNvGraphicFramePr>
            <a:graphicFrameLocks/>
          </p:cNvGraphicFramePr>
          <p:nvPr>
            <p:extLst>
              <p:ext uri="{D42A27DB-BD31-4B8C-83A1-F6EECF244321}">
                <p14:modId xmlns:p14="http://schemas.microsoft.com/office/powerpoint/2010/main" val="3429848450"/>
              </p:ext>
            </p:extLst>
          </p:nvPr>
        </p:nvGraphicFramePr>
        <p:xfrm>
          <a:off x="714672" y="2276872"/>
          <a:ext cx="7714656" cy="4299117"/>
        </p:xfrm>
        <a:graphic>
          <a:graphicData uri="http://schemas.openxmlformats.org/drawingml/2006/chart">
            <c:chart xmlns:c="http://schemas.openxmlformats.org/drawingml/2006/chart" xmlns:r="http://schemas.openxmlformats.org/officeDocument/2006/relationships" r:id="rId3"/>
          </a:graphicData>
        </a:graphic>
      </p:graphicFrame>
      <p:grpSp>
        <p:nvGrpSpPr>
          <p:cNvPr id="5" name="Gruppieren 4"/>
          <p:cNvGrpSpPr/>
          <p:nvPr/>
        </p:nvGrpSpPr>
        <p:grpSpPr>
          <a:xfrm>
            <a:off x="6516216" y="188640"/>
            <a:ext cx="2376264" cy="576064"/>
            <a:chOff x="6516216" y="260648"/>
            <a:chExt cx="2376264" cy="576064"/>
          </a:xfrm>
        </p:grpSpPr>
        <p:sp>
          <p:nvSpPr>
            <p:cNvPr id="6" name="Rechteck 5"/>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8" name="Grafik 7"/>
            <p:cNvPicPr>
              <a:picLocks noChangeAspect="1"/>
            </p:cNvPicPr>
            <p:nvPr/>
          </p:nvPicPr>
          <p:blipFill>
            <a:blip r:embed="rId4"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 name="Rechteck 8"/>
          <p:cNvSpPr/>
          <p:nvPr/>
        </p:nvSpPr>
        <p:spPr>
          <a:xfrm>
            <a:off x="4246432" y="439217"/>
            <a:ext cx="651140" cy="215444"/>
          </a:xfrm>
          <a:prstGeom prst="rect">
            <a:avLst/>
          </a:prstGeom>
        </p:spPr>
        <p:txBody>
          <a:bodyPr wrap="none">
            <a:spAutoFit/>
          </a:bodyPr>
          <a:lstStyle/>
          <a:p>
            <a:pPr algn="ctr"/>
            <a:r>
              <a:rPr lang="de-DE" sz="800">
                <a:solidFill>
                  <a:schemeClr val="tx1">
                    <a:lumMod val="50000"/>
                    <a:lumOff val="50000"/>
                  </a:schemeClr>
                </a:solidFill>
              </a:rPr>
              <a:t>Daten , VDI</a:t>
            </a:r>
          </a:p>
        </p:txBody>
      </p:sp>
      <p:sp>
        <p:nvSpPr>
          <p:cNvPr id="2" name="Textfeld 1">
            <a:extLst>
              <a:ext uri="{FF2B5EF4-FFF2-40B4-BE49-F238E27FC236}">
                <a16:creationId xmlns:a16="http://schemas.microsoft.com/office/drawing/2014/main" id="{5A5EE893-C3D5-9E4F-B2B0-7121E95C5F56}"/>
              </a:ext>
            </a:extLst>
          </p:cNvPr>
          <p:cNvSpPr txBox="1"/>
          <p:nvPr/>
        </p:nvSpPr>
        <p:spPr>
          <a:xfrm>
            <a:off x="467544" y="1768460"/>
            <a:ext cx="8243282" cy="369332"/>
          </a:xfrm>
          <a:prstGeom prst="rect">
            <a:avLst/>
          </a:prstGeom>
          <a:noFill/>
        </p:spPr>
        <p:txBody>
          <a:bodyPr wrap="none" rtlCol="0">
            <a:spAutoFit/>
          </a:bodyPr>
          <a:lstStyle/>
          <a:p>
            <a:r>
              <a:rPr lang="de-DE" dirty="0"/>
              <a:t>Aktuell (2025): 28% Frauen in Ingenieur-/Bauwesen-Studiengängen (www.destatis.de)</a:t>
            </a:r>
          </a:p>
        </p:txBody>
      </p:sp>
    </p:spTree>
    <p:extLst>
      <p:ext uri="{BB962C8B-B14F-4D97-AF65-F5344CB8AC3E}">
        <p14:creationId xmlns:p14="http://schemas.microsoft.com/office/powerpoint/2010/main" val="66054866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platzhalter 1"/>
          <p:cNvSpPr txBox="1">
            <a:spLocks/>
          </p:cNvSpPr>
          <p:nvPr/>
        </p:nvSpPr>
        <p:spPr>
          <a:xfrm>
            <a:off x="467544" y="980728"/>
            <a:ext cx="8229600" cy="1200329"/>
          </a:xfrm>
          <a:prstGeom prst="rect">
            <a:avLst/>
          </a:prstGeom>
        </p:spPr>
        <p:txBody>
          <a:bodyPr vert="horz" lIns="91440" tIns="45720" rIns="91440" bIns="45720" rtlCol="0" anchor="t" anchorCtr="0">
            <a:spAutoFit/>
          </a:bodyPr>
          <a:lstStyle>
            <a:lvl1pPr algn="l" defTabSz="914400" rtl="0" eaLnBrk="1" latinLnBrk="0" hangingPunct="1">
              <a:spcBef>
                <a:spcPct val="0"/>
              </a:spcBef>
              <a:buNone/>
              <a:defRPr sz="3600" kern="1200">
                <a:solidFill>
                  <a:schemeClr val="tx1"/>
                </a:solidFill>
                <a:latin typeface="+mj-lt"/>
                <a:ea typeface="+mj-ea"/>
                <a:cs typeface="+mj-cs"/>
              </a:defRPr>
            </a:lvl1pPr>
          </a:lstStyle>
          <a:p>
            <a:pPr marL="457200" indent="-457200" algn="ctr"/>
            <a:r>
              <a:rPr lang="de-DE" b="1"/>
              <a:t>Fragen zum Thema </a:t>
            </a:r>
            <a:br>
              <a:rPr lang="de-DE" b="1"/>
            </a:br>
            <a:r>
              <a:rPr lang="de-DE"/>
              <a:t>Geschlechterverteilung</a:t>
            </a:r>
            <a:r>
              <a:rPr lang="de-DE" b="1"/>
              <a:t> </a:t>
            </a:r>
            <a:r>
              <a:rPr lang="de-DE"/>
              <a:t>(?)</a:t>
            </a:r>
            <a:endParaRPr lang="de-DE" sz="4400"/>
          </a:p>
        </p:txBody>
      </p:sp>
      <p:grpSp>
        <p:nvGrpSpPr>
          <p:cNvPr id="7" name="Gruppieren 6"/>
          <p:cNvGrpSpPr/>
          <p:nvPr/>
        </p:nvGrpSpPr>
        <p:grpSpPr>
          <a:xfrm>
            <a:off x="6516216" y="188640"/>
            <a:ext cx="2376264" cy="576064"/>
            <a:chOff x="6516216" y="260648"/>
            <a:chExt cx="2376264" cy="576064"/>
          </a:xfrm>
        </p:grpSpPr>
        <p:sp>
          <p:nvSpPr>
            <p:cNvPr id="8" name="Rechteck 7"/>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9" name="Grafik 8"/>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pic>
        <p:nvPicPr>
          <p:cNvPr id="12" name="Grafik 11">
            <a:hlinkClick r:id="rId4" action="ppaction://hlinksldjump"/>
            <a:extLst>
              <a:ext uri="{FF2B5EF4-FFF2-40B4-BE49-F238E27FC236}">
                <a16:creationId xmlns:a16="http://schemas.microsoft.com/office/drawing/2014/main" id="{6243C565-F766-034F-A99D-009E02842900}"/>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191494" y="5909653"/>
            <a:ext cx="524301" cy="524301"/>
          </a:xfrm>
          <a:prstGeom prst="rect">
            <a:avLst/>
          </a:prstGeom>
        </p:spPr>
      </p:pic>
      <p:sp>
        <p:nvSpPr>
          <p:cNvPr id="10" name="Rechteck 9"/>
          <p:cNvSpPr/>
          <p:nvPr/>
        </p:nvSpPr>
        <p:spPr>
          <a:xfrm>
            <a:off x="3779912" y="429635"/>
            <a:ext cx="1056701" cy="215444"/>
          </a:xfrm>
          <a:prstGeom prst="rect">
            <a:avLst/>
          </a:prstGeom>
        </p:spPr>
        <p:txBody>
          <a:bodyPr wrap="none">
            <a:spAutoFit/>
          </a:bodyPr>
          <a:lstStyle/>
          <a:p>
            <a:pPr algn="ctr"/>
            <a:r>
              <a:rPr lang="de-DE" sz="800">
                <a:solidFill>
                  <a:schemeClr val="tx1">
                    <a:lumMod val="50000"/>
                    <a:lumOff val="50000"/>
                  </a:schemeClr>
                </a:solidFill>
              </a:rPr>
              <a:t>Foto , carrierrail.com</a:t>
            </a:r>
          </a:p>
        </p:txBody>
      </p:sp>
      <p:pic>
        <p:nvPicPr>
          <p:cNvPr id="11" name="Grafik 10">
            <a:extLst>
              <a:ext uri="{FF2B5EF4-FFF2-40B4-BE49-F238E27FC236}">
                <a16:creationId xmlns:a16="http://schemas.microsoft.com/office/drawing/2014/main" id="{8AE00D71-E4B6-0E4C-B83D-B4368F8886C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331640" y="2516706"/>
            <a:ext cx="3292159" cy="3709476"/>
          </a:xfrm>
          <a:prstGeom prst="rect">
            <a:avLst/>
          </a:prstGeom>
        </p:spPr>
      </p:pic>
    </p:spTree>
    <p:extLst>
      <p:ext uri="{BB962C8B-B14F-4D97-AF65-F5344CB8AC3E}">
        <p14:creationId xmlns:p14="http://schemas.microsoft.com/office/powerpoint/2010/main" val="4051743254"/>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uppieren 4"/>
          <p:cNvGrpSpPr/>
          <p:nvPr/>
        </p:nvGrpSpPr>
        <p:grpSpPr>
          <a:xfrm>
            <a:off x="6516216" y="188640"/>
            <a:ext cx="2376264" cy="576064"/>
            <a:chOff x="6516216" y="260648"/>
            <a:chExt cx="2376264" cy="576064"/>
          </a:xfrm>
        </p:grpSpPr>
        <p:sp>
          <p:nvSpPr>
            <p:cNvPr id="6" name="Rechteck 5"/>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7" name="Grafik 6"/>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 name="Pfeil nach rechts 8">
            <a:hlinkClick r:id="rId4" action="ppaction://hlinksldjump"/>
          </p:cNvPr>
          <p:cNvSpPr/>
          <p:nvPr/>
        </p:nvSpPr>
        <p:spPr>
          <a:xfrm>
            <a:off x="795011" y="5965051"/>
            <a:ext cx="504056" cy="360040"/>
          </a:xfrm>
          <a:prstGeom prst="rightArrow">
            <a:avLst/>
          </a:prstGeom>
          <a:solidFill>
            <a:schemeClr val="bg1"/>
          </a:solidFill>
          <a:ln>
            <a:solidFill>
              <a:schemeClr val="bg1"/>
            </a:solidFill>
          </a:ln>
          <a:scene3d>
            <a:camera prst="orthographicFront">
              <a:rot lat="0" lon="0" rev="108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i="1">
              <a:solidFill>
                <a:schemeClr val="tx1"/>
              </a:solidFill>
            </a:endParaRPr>
          </a:p>
        </p:txBody>
      </p:sp>
      <p:sp>
        <p:nvSpPr>
          <p:cNvPr id="10" name="Textfeld 9"/>
          <p:cNvSpPr txBox="1"/>
          <p:nvPr/>
        </p:nvSpPr>
        <p:spPr>
          <a:xfrm>
            <a:off x="539552" y="1196752"/>
            <a:ext cx="8136904" cy="5586145"/>
          </a:xfrm>
          <a:prstGeom prst="rect">
            <a:avLst/>
          </a:prstGeom>
          <a:noFill/>
        </p:spPr>
        <p:txBody>
          <a:bodyPr wrap="square" rtlCol="0">
            <a:spAutoFit/>
          </a:bodyPr>
          <a:lstStyle/>
          <a:p>
            <a:r>
              <a:rPr lang="de-DE" sz="1200"/>
              <a:t>Quellen und Internetquellen</a:t>
            </a:r>
          </a:p>
          <a:p>
            <a:endParaRPr lang="de-DE" sz="1200"/>
          </a:p>
          <a:p>
            <a:r>
              <a:rPr lang="de-DE" sz="900"/>
              <a:t>[1]   </a:t>
            </a:r>
            <a:r>
              <a:rPr lang="en-CA" sz="900" b="1" err="1"/>
              <a:t>Braxmeier</a:t>
            </a:r>
            <a:r>
              <a:rPr lang="en-CA" sz="900" b="1"/>
              <a:t> &amp; Steinberger </a:t>
            </a:r>
            <a:r>
              <a:rPr lang="en-CA" sz="900" b="1" err="1"/>
              <a:t>GbR</a:t>
            </a:r>
            <a:r>
              <a:rPr lang="de-DE" sz="900" b="1"/>
              <a:t>, © </a:t>
            </a:r>
            <a:r>
              <a:rPr lang="de-DE" sz="900" b="1" err="1"/>
              <a:t>Pixabay</a:t>
            </a:r>
            <a:r>
              <a:rPr lang="de-DE" sz="900"/>
              <a:t>: gemeinfreie, urheberrechtlich freigegebene Bilder (Creative </a:t>
            </a:r>
            <a:r>
              <a:rPr lang="de-DE" sz="900" err="1"/>
              <a:t>Commons</a:t>
            </a:r>
            <a:r>
              <a:rPr lang="de-DE" sz="900"/>
              <a:t> Zero CCO) </a:t>
            </a:r>
          </a:p>
          <a:p>
            <a:r>
              <a:rPr lang="de-DE" sz="900"/>
              <a:t>        URL: </a:t>
            </a:r>
            <a:r>
              <a:rPr lang="de-DE" sz="900" i="1"/>
              <a:t>www.pixabay.com</a:t>
            </a:r>
            <a:r>
              <a:rPr lang="de-DE" sz="900"/>
              <a:t> (Stand 02/2016)</a:t>
            </a:r>
          </a:p>
          <a:p>
            <a:r>
              <a:rPr lang="de-DE" sz="900"/>
              <a:t>[2]   </a:t>
            </a:r>
            <a:r>
              <a:rPr lang="de-DE" sz="900" b="1" err="1"/>
              <a:t>Pexels</a:t>
            </a:r>
            <a:r>
              <a:rPr lang="de-DE" sz="900" b="1"/>
              <a:t> GmbH, © </a:t>
            </a:r>
            <a:r>
              <a:rPr lang="de-DE" sz="900" b="1" err="1"/>
              <a:t>Pexels</a:t>
            </a:r>
            <a:r>
              <a:rPr lang="de-DE" sz="900" b="1"/>
              <a:t>:</a:t>
            </a:r>
            <a:r>
              <a:rPr lang="de-DE" sz="900"/>
              <a:t> gemeinfreie, urheberrechtlich freigegebene Bilder (</a:t>
            </a:r>
            <a:r>
              <a:rPr lang="en-CA" sz="900"/>
              <a:t>Creative Commons Zero CC0)</a:t>
            </a:r>
          </a:p>
          <a:p>
            <a:r>
              <a:rPr lang="de-DE" sz="900"/>
              <a:t>        URL: </a:t>
            </a:r>
            <a:r>
              <a:rPr lang="de-DE" sz="900" i="1"/>
              <a:t>www.pexels.com</a:t>
            </a:r>
            <a:r>
              <a:rPr lang="de-DE" sz="900"/>
              <a:t> (Stand 03/2016)</a:t>
            </a:r>
          </a:p>
          <a:p>
            <a:r>
              <a:rPr lang="de-DE" sz="900"/>
              <a:t>[3]    </a:t>
            </a:r>
            <a:r>
              <a:rPr lang="de-DE" sz="900" b="1"/>
              <a:t>Crew Lab, ©2016 </a:t>
            </a:r>
            <a:r>
              <a:rPr lang="de-DE" sz="900" b="1" err="1"/>
              <a:t>Unplash</a:t>
            </a:r>
            <a:r>
              <a:rPr lang="de-DE" sz="900" b="1"/>
              <a:t>: </a:t>
            </a:r>
            <a:r>
              <a:rPr lang="de-DE" sz="900"/>
              <a:t>gemeinfreie, urheberrechtlich freigegebene Bilder (</a:t>
            </a:r>
            <a:r>
              <a:rPr lang="en-CA" sz="900"/>
              <a:t>Creative Commons Zero CC0)</a:t>
            </a:r>
          </a:p>
          <a:p>
            <a:r>
              <a:rPr lang="de-DE" sz="900"/>
              <a:t>        URL: </a:t>
            </a:r>
            <a:r>
              <a:rPr lang="de-DE" sz="900" i="1"/>
              <a:t>www.unsplash.com</a:t>
            </a:r>
            <a:r>
              <a:rPr lang="de-DE" sz="900"/>
              <a:t> (Stand 03/2016)</a:t>
            </a:r>
          </a:p>
          <a:p>
            <a:r>
              <a:rPr lang="de-DE" sz="900"/>
              <a:t>[4]   </a:t>
            </a:r>
            <a:r>
              <a:rPr lang="de-DE" sz="900" b="1"/>
              <a:t>Bayerischer Rundfunk, Anstalt des Öffentlichen Rechts: </a:t>
            </a:r>
            <a:r>
              <a:rPr lang="de-DE" sz="900"/>
              <a:t>Das Campusmagazin </a:t>
            </a:r>
            <a:endParaRPr lang="en-CA" sz="900"/>
          </a:p>
          <a:p>
            <a:r>
              <a:rPr lang="de-DE" sz="900"/>
              <a:t>        URL: </a:t>
            </a:r>
            <a:r>
              <a:rPr lang="de-DE" sz="900" i="1"/>
              <a:t>www.br.de</a:t>
            </a:r>
            <a:r>
              <a:rPr lang="de-DE" sz="900"/>
              <a:t> (Stand 03/2016)</a:t>
            </a:r>
          </a:p>
          <a:p>
            <a:r>
              <a:rPr lang="de-DE" sz="900"/>
              <a:t>[5]   </a:t>
            </a:r>
            <a:r>
              <a:rPr lang="de-DE" sz="900" b="1"/>
              <a:t>Technische Universität München, Business Club e.V.: </a:t>
            </a:r>
            <a:r>
              <a:rPr lang="de-DE" sz="900"/>
              <a:t>Vertretung der Fachschaft TUM-WIN und TUM-NAWI </a:t>
            </a:r>
            <a:endParaRPr lang="en-CA" sz="900"/>
          </a:p>
          <a:p>
            <a:r>
              <a:rPr lang="de-DE" sz="900"/>
              <a:t>        URL: </a:t>
            </a:r>
            <a:r>
              <a:rPr lang="de-DE" sz="900" i="1"/>
              <a:t>www.tum-businessclub.de</a:t>
            </a:r>
            <a:r>
              <a:rPr lang="de-DE" sz="900"/>
              <a:t> (Stand 03/2016)</a:t>
            </a:r>
          </a:p>
          <a:p>
            <a:r>
              <a:rPr lang="de-DE" sz="900"/>
              <a:t>[6]   </a:t>
            </a:r>
            <a:r>
              <a:rPr lang="de-DE" sz="900" b="1"/>
              <a:t>©2016 </a:t>
            </a:r>
            <a:r>
              <a:rPr lang="de-DE" sz="900" b="1" err="1"/>
              <a:t>Reddit</a:t>
            </a:r>
            <a:r>
              <a:rPr lang="de-DE" sz="900" b="1"/>
              <a:t> </a:t>
            </a:r>
            <a:r>
              <a:rPr lang="de-DE" sz="900" b="1" err="1"/>
              <a:t>incorportation</a:t>
            </a:r>
            <a:r>
              <a:rPr lang="de-DE" sz="900" b="1"/>
              <a:t>: </a:t>
            </a:r>
            <a:r>
              <a:rPr lang="de-DE" sz="900"/>
              <a:t>Sonderthemen zur Belustigung</a:t>
            </a:r>
            <a:endParaRPr lang="en-CA" sz="900"/>
          </a:p>
          <a:p>
            <a:r>
              <a:rPr lang="de-DE" sz="900"/>
              <a:t>        URL: www.reddit.com/r/kacken (Stand 03/2016)</a:t>
            </a:r>
          </a:p>
          <a:p>
            <a:r>
              <a:rPr lang="de-DE" sz="900"/>
              <a:t>[7</a:t>
            </a:r>
            <a:r>
              <a:rPr lang="de-DE" sz="900" b="1"/>
              <a:t>]   TV Turm Alex­ander­platz Gastro­nomie­gesell­schaft mbH: </a:t>
            </a:r>
            <a:r>
              <a:rPr lang="de-DE" sz="900" err="1"/>
              <a:t>Galleriebilder</a:t>
            </a:r>
            <a:endParaRPr lang="en-CA" sz="900"/>
          </a:p>
          <a:p>
            <a:r>
              <a:rPr lang="de-DE" sz="900"/>
              <a:t>        URL: www.tv-turm.de (Stand 03/2016)</a:t>
            </a:r>
          </a:p>
          <a:p>
            <a:r>
              <a:rPr lang="de-DE" sz="900"/>
              <a:t>[8]   </a:t>
            </a:r>
            <a:r>
              <a:rPr lang="de-DE" sz="900" b="1"/>
              <a:t>Dr. Michalski A</a:t>
            </a:r>
            <a:r>
              <a:rPr lang="de-DE" sz="900"/>
              <a:t>., </a:t>
            </a:r>
            <a:r>
              <a:rPr lang="en-CA" sz="900" b="1"/>
              <a:t>SL-</a:t>
            </a:r>
            <a:r>
              <a:rPr lang="en-CA" sz="900" b="1" err="1"/>
              <a:t>Rasch</a:t>
            </a:r>
            <a:r>
              <a:rPr lang="en-CA" sz="900" b="1"/>
              <a:t> GmbH Special and Lightweight Structures</a:t>
            </a:r>
            <a:r>
              <a:rPr lang="de-DE" sz="900" b="1"/>
              <a:t>: </a:t>
            </a:r>
          </a:p>
          <a:p>
            <a:r>
              <a:rPr lang="de-DE" sz="900" b="1"/>
              <a:t>        </a:t>
            </a:r>
            <a:r>
              <a:rPr lang="de-DE" sz="900"/>
              <a:t>speziell auf Anfrage bereitgestellte Bilder und Animationen </a:t>
            </a:r>
          </a:p>
          <a:p>
            <a:r>
              <a:rPr lang="de-DE" sz="900"/>
              <a:t>[9</a:t>
            </a:r>
            <a:r>
              <a:rPr lang="de-DE" sz="900" b="1"/>
              <a:t>]   </a:t>
            </a:r>
            <a:r>
              <a:rPr lang="en-CA" sz="900" b="1"/>
              <a:t>Wikimedia Foundation Inc., </a:t>
            </a:r>
            <a:r>
              <a:rPr lang="de-DE" sz="900" b="1"/>
              <a:t>©</a:t>
            </a:r>
            <a:r>
              <a:rPr lang="en-CA" sz="900" b="1"/>
              <a:t>Wikipedia</a:t>
            </a:r>
            <a:r>
              <a:rPr lang="en-CA" sz="900"/>
              <a:t>:</a:t>
            </a:r>
            <a:r>
              <a:rPr lang="de-DE" sz="900" b="1"/>
              <a:t> </a:t>
            </a:r>
            <a:r>
              <a:rPr lang="de-DE" sz="900"/>
              <a:t>Sachbeitrag und Bilder zur Allianzarena</a:t>
            </a:r>
            <a:endParaRPr lang="en-CA" sz="900"/>
          </a:p>
          <a:p>
            <a:r>
              <a:rPr lang="de-DE" sz="900"/>
              <a:t>        URL: en.wikipedia.org/</a:t>
            </a:r>
            <a:r>
              <a:rPr lang="de-DE" sz="900" err="1"/>
              <a:t>wiki</a:t>
            </a:r>
            <a:r>
              <a:rPr lang="de-DE" sz="900"/>
              <a:t>/</a:t>
            </a:r>
            <a:r>
              <a:rPr lang="de-DE" sz="900" err="1"/>
              <a:t>Allianz_Arena</a:t>
            </a:r>
            <a:r>
              <a:rPr lang="de-DE" sz="900"/>
              <a:t> (Stand 03/2016)</a:t>
            </a:r>
          </a:p>
          <a:p>
            <a:r>
              <a:rPr lang="de-DE" sz="900"/>
              <a:t>[10</a:t>
            </a:r>
            <a:r>
              <a:rPr lang="de-DE" sz="900" b="1"/>
              <a:t>] </a:t>
            </a:r>
            <a:r>
              <a:rPr lang="de-DE" sz="900" b="1" err="1"/>
              <a:t>Gmp</a:t>
            </a:r>
            <a:r>
              <a:rPr lang="de-DE" sz="900" b="1"/>
              <a:t> Architekten von </a:t>
            </a:r>
            <a:r>
              <a:rPr lang="de-DE" sz="900" b="1" err="1"/>
              <a:t>Gerkan</a:t>
            </a:r>
            <a:r>
              <a:rPr lang="de-DE" sz="900" b="1"/>
              <a:t>, </a:t>
            </a:r>
            <a:r>
              <a:rPr lang="de-DE" sz="900" b="1" err="1"/>
              <a:t>Marg</a:t>
            </a:r>
            <a:r>
              <a:rPr lang="de-DE" sz="900" b="1"/>
              <a:t> und Partner</a:t>
            </a:r>
            <a:r>
              <a:rPr lang="en-CA" sz="900" b="1"/>
              <a:t>:</a:t>
            </a:r>
            <a:r>
              <a:rPr lang="de-DE" sz="900"/>
              <a:t> Ausgewählte Projekte</a:t>
            </a:r>
            <a:endParaRPr lang="en-CA" sz="900"/>
          </a:p>
          <a:p>
            <a:r>
              <a:rPr lang="de-DE" sz="900"/>
              <a:t>        URL: www.gmp-architekten.de (Stand 03/2016)</a:t>
            </a:r>
          </a:p>
          <a:p>
            <a:r>
              <a:rPr lang="de-DE" sz="900"/>
              <a:t>[11</a:t>
            </a:r>
            <a:r>
              <a:rPr lang="de-DE" sz="900" b="1"/>
              <a:t>] ©2016 Sebastian Grote, Design und Fotografie</a:t>
            </a:r>
            <a:r>
              <a:rPr lang="en-CA" sz="900" b="1"/>
              <a:t>:</a:t>
            </a:r>
            <a:r>
              <a:rPr lang="de-DE" sz="900"/>
              <a:t> Ausgewählte Projekte</a:t>
            </a:r>
            <a:endParaRPr lang="en-CA" sz="900"/>
          </a:p>
          <a:p>
            <a:r>
              <a:rPr lang="de-DE" sz="900"/>
              <a:t>        URL: www.blog.sebastian-grote.de (Stand 03/2016)</a:t>
            </a:r>
          </a:p>
          <a:p>
            <a:r>
              <a:rPr lang="de-DE" sz="900"/>
              <a:t>[12</a:t>
            </a:r>
            <a:r>
              <a:rPr lang="de-DE" sz="900" b="1"/>
              <a:t>] ©2016 APPVISION</a:t>
            </a:r>
            <a:r>
              <a:rPr lang="en-CA" sz="900" b="1"/>
              <a:t>:</a:t>
            </a:r>
            <a:r>
              <a:rPr lang="de-DE" sz="900"/>
              <a:t> Ausgewählte Fotografien </a:t>
            </a:r>
            <a:endParaRPr lang="en-CA" sz="900"/>
          </a:p>
          <a:p>
            <a:r>
              <a:rPr lang="de-DE" sz="900"/>
              <a:t>        URL: www.airvsim.com (Stand 03/2016) </a:t>
            </a:r>
          </a:p>
          <a:p>
            <a:r>
              <a:rPr lang="de-DE" sz="900"/>
              <a:t>[13</a:t>
            </a:r>
            <a:r>
              <a:rPr lang="de-DE" sz="900" b="1"/>
              <a:t>] </a:t>
            </a:r>
            <a:r>
              <a:rPr lang="en-CA" sz="900" b="1"/>
              <a:t>Katharina </a:t>
            </a:r>
            <a:r>
              <a:rPr lang="en-CA" sz="900" b="1" err="1"/>
              <a:t>Drappa</a:t>
            </a:r>
            <a:r>
              <a:rPr lang="en-CA" sz="900" b="1"/>
              <a:t>, </a:t>
            </a:r>
            <a:r>
              <a:rPr lang="en-CA" sz="900" b="1" err="1"/>
              <a:t>Nordlust</a:t>
            </a:r>
            <a:r>
              <a:rPr lang="en-CA" sz="900" b="1"/>
              <a:t>:</a:t>
            </a:r>
            <a:r>
              <a:rPr lang="de-DE" sz="900" b="1"/>
              <a:t> </a:t>
            </a:r>
            <a:r>
              <a:rPr lang="de-DE" sz="900"/>
              <a:t>Blog und ausgewählte Fotografien </a:t>
            </a:r>
            <a:endParaRPr lang="en-CA" sz="900"/>
          </a:p>
          <a:p>
            <a:r>
              <a:rPr lang="de-DE" sz="900"/>
              <a:t>        URL: www.nordlust.com (Stand 03/2016)</a:t>
            </a:r>
          </a:p>
          <a:p>
            <a:r>
              <a:rPr lang="de-DE" sz="900"/>
              <a:t>[14</a:t>
            </a:r>
            <a:r>
              <a:rPr lang="de-DE" sz="900" b="1"/>
              <a:t>]</a:t>
            </a:r>
            <a:r>
              <a:rPr lang="en-CA" sz="900" b="1"/>
              <a:t> </a:t>
            </a:r>
            <a:r>
              <a:rPr lang="de-DE" sz="900" b="1"/>
              <a:t>©2016 </a:t>
            </a:r>
            <a:r>
              <a:rPr lang="en-CA" sz="900" b="1"/>
              <a:t>Skyscraper Source Media:</a:t>
            </a:r>
            <a:r>
              <a:rPr lang="de-DE" sz="900"/>
              <a:t> </a:t>
            </a:r>
            <a:r>
              <a:rPr lang="de-DE" sz="900" err="1"/>
              <a:t>Fanforum</a:t>
            </a:r>
            <a:r>
              <a:rPr lang="de-DE" sz="900"/>
              <a:t> und ausgewählte Bilder </a:t>
            </a:r>
            <a:endParaRPr lang="en-CA" sz="900"/>
          </a:p>
          <a:p>
            <a:r>
              <a:rPr lang="de-DE" sz="900"/>
              <a:t>        URL: www.skyscraperpage.com (Stand 03/2016)</a:t>
            </a:r>
          </a:p>
          <a:p>
            <a:r>
              <a:rPr lang="de-DE" sz="900"/>
              <a:t>[15</a:t>
            </a:r>
            <a:r>
              <a:rPr lang="de-DE" sz="900" b="1"/>
              <a:t>]</a:t>
            </a:r>
            <a:r>
              <a:rPr lang="en-CA" sz="900" b="1"/>
              <a:t> ©Big Stock Photo:</a:t>
            </a:r>
            <a:r>
              <a:rPr lang="de-DE" sz="900" b="1"/>
              <a:t> </a:t>
            </a:r>
            <a:r>
              <a:rPr lang="de-DE" sz="900"/>
              <a:t>Der Bewegungsapparat des Menschen </a:t>
            </a:r>
            <a:endParaRPr lang="en-CA" sz="900"/>
          </a:p>
          <a:p>
            <a:r>
              <a:rPr lang="de-DE" sz="900"/>
              <a:t>        URL: </a:t>
            </a:r>
            <a:r>
              <a:rPr lang="en-CA" sz="900"/>
              <a:t>www.bigstockphoto.com </a:t>
            </a:r>
            <a:r>
              <a:rPr lang="de-DE" sz="900"/>
              <a:t>(Stand 03/2016)</a:t>
            </a:r>
          </a:p>
          <a:p>
            <a:r>
              <a:rPr lang="de-DE" sz="900"/>
              <a:t>[16</a:t>
            </a:r>
            <a:r>
              <a:rPr lang="de-DE" sz="900" b="1"/>
              <a:t>]</a:t>
            </a:r>
            <a:r>
              <a:rPr lang="en-CA" sz="900" b="1"/>
              <a:t> ©2013 </a:t>
            </a:r>
            <a:r>
              <a:rPr lang="en-CA" sz="900" b="1" err="1"/>
              <a:t>Praxiswissen</a:t>
            </a:r>
            <a:r>
              <a:rPr lang="en-CA" sz="900" b="1"/>
              <a:t> </a:t>
            </a:r>
            <a:r>
              <a:rPr lang="en-CA" sz="900" b="1" err="1"/>
              <a:t>Fachverlag</a:t>
            </a:r>
            <a:r>
              <a:rPr lang="en-CA" sz="900" b="1"/>
              <a:t> GmbH:</a:t>
            </a:r>
            <a:r>
              <a:rPr lang="de-DE" sz="900" b="1"/>
              <a:t> </a:t>
            </a:r>
            <a:r>
              <a:rPr lang="de-DE" sz="900"/>
              <a:t>Arbeitsmedizinische Untersuchung auf Wunsch des Mitarbeiters</a:t>
            </a:r>
            <a:endParaRPr lang="en-CA" sz="900"/>
          </a:p>
          <a:p>
            <a:r>
              <a:rPr lang="de-DE" sz="900"/>
              <a:t>        URL: </a:t>
            </a:r>
            <a:r>
              <a:rPr lang="en-CA" sz="900"/>
              <a:t>www.personal-erfolg.de </a:t>
            </a:r>
            <a:r>
              <a:rPr lang="de-DE" sz="900"/>
              <a:t>(Stand 03/2016)</a:t>
            </a:r>
          </a:p>
          <a:p>
            <a:r>
              <a:rPr lang="de-DE" sz="900"/>
              <a:t>[17</a:t>
            </a:r>
            <a:r>
              <a:rPr lang="de-DE" sz="900" b="1"/>
              <a:t>]</a:t>
            </a:r>
            <a:r>
              <a:rPr lang="en-CA" sz="900" b="1"/>
              <a:t> </a:t>
            </a:r>
            <a:r>
              <a:rPr lang="en-CA" sz="900" b="1" err="1"/>
              <a:t>Betschart</a:t>
            </a:r>
            <a:r>
              <a:rPr lang="en-CA" sz="900" b="1"/>
              <a:t> </a:t>
            </a:r>
            <a:r>
              <a:rPr lang="en-CA" sz="900" b="1" err="1"/>
              <a:t>Treuhand</a:t>
            </a:r>
            <a:r>
              <a:rPr lang="en-CA" sz="900" b="1"/>
              <a:t>:</a:t>
            </a:r>
            <a:r>
              <a:rPr lang="de-DE" sz="900" b="1"/>
              <a:t> </a:t>
            </a:r>
            <a:r>
              <a:rPr lang="de-DE" sz="900"/>
              <a:t>Finanz- und Rechnungswesen</a:t>
            </a:r>
            <a:endParaRPr lang="en-CA" sz="900"/>
          </a:p>
          <a:p>
            <a:r>
              <a:rPr lang="de-DE" sz="900"/>
              <a:t>        URL: </a:t>
            </a:r>
            <a:r>
              <a:rPr lang="en-CA" sz="900"/>
              <a:t>www.betscharttreuhand.ch </a:t>
            </a:r>
            <a:r>
              <a:rPr lang="de-DE" sz="900"/>
              <a:t>(Stand 03/2016)</a:t>
            </a:r>
          </a:p>
          <a:p>
            <a:r>
              <a:rPr lang="de-DE" sz="900"/>
              <a:t>[18</a:t>
            </a:r>
            <a:r>
              <a:rPr lang="de-DE" sz="900" b="1"/>
              <a:t>]</a:t>
            </a:r>
            <a:r>
              <a:rPr lang="en-CA" sz="900" b="1"/>
              <a:t> 123RF GmbH: </a:t>
            </a:r>
            <a:r>
              <a:rPr lang="en-CA" sz="900"/>
              <a:t>30851236, </a:t>
            </a:r>
            <a:r>
              <a:rPr lang="en-CA" sz="900" err="1"/>
              <a:t>Medienart</a:t>
            </a:r>
            <a:r>
              <a:rPr lang="en-CA" sz="900"/>
              <a:t> : </a:t>
            </a:r>
            <a:r>
              <a:rPr lang="en-CA" sz="900" err="1"/>
              <a:t>Lizenzfreie</a:t>
            </a:r>
            <a:r>
              <a:rPr lang="en-CA" sz="900"/>
              <a:t> </a:t>
            </a:r>
            <a:r>
              <a:rPr lang="en-CA" sz="900" err="1"/>
              <a:t>Bilder</a:t>
            </a:r>
            <a:endParaRPr lang="en-CA" sz="900"/>
          </a:p>
          <a:p>
            <a:r>
              <a:rPr lang="de-DE" sz="900"/>
              <a:t>        URL: </a:t>
            </a:r>
            <a:r>
              <a:rPr lang="en-CA" sz="900"/>
              <a:t>www.123rf.com </a:t>
            </a:r>
            <a:r>
              <a:rPr lang="de-DE" sz="900"/>
              <a:t>(Stand 03/2016)</a:t>
            </a:r>
          </a:p>
        </p:txBody>
      </p:sp>
    </p:spTree>
    <p:extLst>
      <p:ext uri="{BB962C8B-B14F-4D97-AF65-F5344CB8AC3E}">
        <p14:creationId xmlns:p14="http://schemas.microsoft.com/office/powerpoint/2010/main" val="2850881037"/>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uppieren 4"/>
          <p:cNvGrpSpPr/>
          <p:nvPr/>
        </p:nvGrpSpPr>
        <p:grpSpPr>
          <a:xfrm>
            <a:off x="6516216" y="188640"/>
            <a:ext cx="2376264" cy="576064"/>
            <a:chOff x="6516216" y="260648"/>
            <a:chExt cx="2376264" cy="576064"/>
          </a:xfrm>
        </p:grpSpPr>
        <p:sp>
          <p:nvSpPr>
            <p:cNvPr id="6" name="Rechteck 5"/>
            <p:cNvSpPr/>
            <p:nvPr/>
          </p:nvSpPr>
          <p:spPr>
            <a:xfrm>
              <a:off x="6516216" y="260648"/>
              <a:ext cx="23762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7" name="Grafik 6"/>
            <p:cNvPicPr>
              <a:picLocks noChangeAspect="1"/>
            </p:cNvPicPr>
            <p:nvPr/>
          </p:nvPicPr>
          <p:blipFill>
            <a:blip r:embed="rId3" cstate="print">
              <a:grayscl/>
              <a:extLst>
                <a:ext uri="{28A0092B-C50C-407E-A947-70E740481C1C}">
                  <a14:useLocalDpi xmlns:a14="http://schemas.microsoft.com/office/drawing/2010/main"/>
                </a:ext>
              </a:extLst>
            </a:blip>
            <a:stretch>
              <a:fillRect/>
            </a:stretch>
          </p:blipFill>
          <p:spPr>
            <a:xfrm>
              <a:off x="6843106" y="260648"/>
              <a:ext cx="1697106" cy="576064"/>
            </a:xfrm>
            <a:prstGeom prst="rect">
              <a:avLst/>
            </a:prstGeom>
          </p:spPr>
        </p:pic>
      </p:grpSp>
      <p:sp>
        <p:nvSpPr>
          <p:cNvPr id="9" name="Pfeil nach rechts 8">
            <a:hlinkClick r:id="rId4" action="ppaction://hlinksldjump"/>
          </p:cNvPr>
          <p:cNvSpPr/>
          <p:nvPr/>
        </p:nvSpPr>
        <p:spPr>
          <a:xfrm>
            <a:off x="795011" y="5965051"/>
            <a:ext cx="504056" cy="360040"/>
          </a:xfrm>
          <a:prstGeom prst="rightArrow">
            <a:avLst/>
          </a:prstGeom>
          <a:solidFill>
            <a:schemeClr val="bg1"/>
          </a:solidFill>
          <a:ln>
            <a:solidFill>
              <a:schemeClr val="bg1"/>
            </a:solidFill>
          </a:ln>
          <a:scene3d>
            <a:camera prst="orthographicFront">
              <a:rot lat="0" lon="0" rev="108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i="1">
              <a:solidFill>
                <a:schemeClr val="tx1"/>
              </a:solidFill>
            </a:endParaRPr>
          </a:p>
        </p:txBody>
      </p:sp>
      <p:sp>
        <p:nvSpPr>
          <p:cNvPr id="10" name="Textfeld 9"/>
          <p:cNvSpPr txBox="1"/>
          <p:nvPr/>
        </p:nvSpPr>
        <p:spPr>
          <a:xfrm>
            <a:off x="539552" y="980728"/>
            <a:ext cx="8136904" cy="9094797"/>
          </a:xfrm>
          <a:prstGeom prst="rect">
            <a:avLst/>
          </a:prstGeom>
          <a:noFill/>
        </p:spPr>
        <p:txBody>
          <a:bodyPr wrap="square" rtlCol="0">
            <a:spAutoFit/>
          </a:bodyPr>
          <a:lstStyle/>
          <a:p>
            <a:r>
              <a:rPr lang="de-DE" sz="900"/>
              <a:t>[19</a:t>
            </a:r>
            <a:r>
              <a:rPr lang="de-DE" sz="900" b="1"/>
              <a:t>]</a:t>
            </a:r>
            <a:r>
              <a:rPr lang="en-CA" sz="900" b="1"/>
              <a:t> SOFISTIK </a:t>
            </a:r>
            <a:r>
              <a:rPr lang="en-CA" sz="900" b="1" err="1"/>
              <a:t>Lehrvideo</a:t>
            </a:r>
            <a:r>
              <a:rPr lang="en-CA" sz="900" b="1"/>
              <a:t> auf </a:t>
            </a:r>
            <a:r>
              <a:rPr lang="en-CA" sz="900" b="1" err="1"/>
              <a:t>Youtube</a:t>
            </a:r>
            <a:r>
              <a:rPr lang="en-CA" sz="900" b="1"/>
              <a:t>: </a:t>
            </a:r>
            <a:r>
              <a:rPr lang="ru-RU" sz="900"/>
              <a:t>Расчетная программа методом конечных элементов</a:t>
            </a:r>
            <a:endParaRPr lang="de-DE" sz="900"/>
          </a:p>
          <a:p>
            <a:r>
              <a:rPr lang="de-DE" sz="900"/>
              <a:t>        URL: </a:t>
            </a:r>
            <a:r>
              <a:rPr lang="en-CA" sz="900"/>
              <a:t>www.</a:t>
            </a:r>
            <a:r>
              <a:rPr lang="de-DE" sz="900"/>
              <a:t>youtube.com</a:t>
            </a:r>
            <a:r>
              <a:rPr lang="en-CA" sz="900"/>
              <a:t> </a:t>
            </a:r>
            <a:r>
              <a:rPr lang="de-DE" sz="900"/>
              <a:t>(Stand 03/2016)</a:t>
            </a:r>
          </a:p>
          <a:p>
            <a:r>
              <a:rPr lang="de-DE" sz="900"/>
              <a:t>[20</a:t>
            </a:r>
            <a:r>
              <a:rPr lang="de-DE" sz="900" b="1"/>
              <a:t>]</a:t>
            </a:r>
            <a:r>
              <a:rPr lang="en-CA" sz="900" b="1"/>
              <a:t> Melissa Silverstein: </a:t>
            </a:r>
            <a:r>
              <a:rPr lang="en-CA" sz="900"/>
              <a:t>Women and Hollywood</a:t>
            </a:r>
            <a:endParaRPr lang="de-DE" sz="900"/>
          </a:p>
          <a:p>
            <a:r>
              <a:rPr lang="de-DE" sz="900"/>
              <a:t>        URL: www.Blogs.indiewire.com</a:t>
            </a:r>
            <a:r>
              <a:rPr lang="en-CA" sz="900"/>
              <a:t> </a:t>
            </a:r>
            <a:r>
              <a:rPr lang="de-DE" sz="900"/>
              <a:t>(Stand 03/2016)</a:t>
            </a:r>
          </a:p>
          <a:p>
            <a:r>
              <a:rPr lang="de-DE" sz="900"/>
              <a:t>[21</a:t>
            </a:r>
            <a:r>
              <a:rPr lang="de-DE" sz="900" b="1"/>
              <a:t>]</a:t>
            </a:r>
            <a:r>
              <a:rPr lang="en-CA" sz="900" b="1"/>
              <a:t> </a:t>
            </a:r>
            <a:r>
              <a:rPr lang="en-CA" sz="900" b="1" err="1"/>
              <a:t>Technische</a:t>
            </a:r>
            <a:r>
              <a:rPr lang="en-CA" sz="900" b="1"/>
              <a:t> </a:t>
            </a:r>
            <a:r>
              <a:rPr lang="en-CA" sz="900" b="1" err="1"/>
              <a:t>Universität</a:t>
            </a:r>
            <a:r>
              <a:rPr lang="en-CA" sz="900" b="1"/>
              <a:t> </a:t>
            </a:r>
            <a:r>
              <a:rPr lang="en-CA" sz="900" b="1" err="1"/>
              <a:t>München</a:t>
            </a:r>
            <a:r>
              <a:rPr lang="en-CA" sz="900" b="1"/>
              <a:t>: </a:t>
            </a:r>
            <a:r>
              <a:rPr lang="en-CA" sz="900" err="1"/>
              <a:t>Ingenieurfakultät</a:t>
            </a:r>
            <a:r>
              <a:rPr lang="en-CA" sz="900"/>
              <a:t> </a:t>
            </a:r>
            <a:r>
              <a:rPr lang="en-CA" sz="900" err="1"/>
              <a:t>Bau</a:t>
            </a:r>
            <a:r>
              <a:rPr lang="en-CA" sz="900"/>
              <a:t> Geo Umwelt </a:t>
            </a:r>
            <a:r>
              <a:rPr lang="en-CA" sz="900" err="1"/>
              <a:t>Informationsseite</a:t>
            </a:r>
            <a:endParaRPr lang="en-CA" sz="900"/>
          </a:p>
          <a:p>
            <a:r>
              <a:rPr lang="de-DE" sz="900"/>
              <a:t>        URL: www.bgu.tum.de/studieninteressierte</a:t>
            </a:r>
            <a:r>
              <a:rPr lang="en-CA" sz="900"/>
              <a:t> </a:t>
            </a:r>
            <a:r>
              <a:rPr lang="de-DE" sz="900"/>
              <a:t>(Stand 03/2016)</a:t>
            </a:r>
          </a:p>
          <a:p>
            <a:r>
              <a:rPr lang="de-DE" sz="900"/>
              <a:t>[22</a:t>
            </a:r>
            <a:r>
              <a:rPr lang="de-DE" sz="900" b="1"/>
              <a:t>]</a:t>
            </a:r>
            <a:r>
              <a:rPr lang="en-CA" sz="900" b="1"/>
              <a:t> TUM Flyer der </a:t>
            </a:r>
            <a:r>
              <a:rPr lang="en-CA" sz="900" b="1" err="1"/>
              <a:t>Ingenieurfakultät</a:t>
            </a:r>
            <a:r>
              <a:rPr lang="en-CA" sz="900" b="1"/>
              <a:t> </a:t>
            </a:r>
            <a:r>
              <a:rPr lang="en-CA" sz="900" b="1" err="1"/>
              <a:t>Bau</a:t>
            </a:r>
            <a:r>
              <a:rPr lang="en-CA" sz="900" b="1"/>
              <a:t> Geo Umwelt, </a:t>
            </a:r>
            <a:r>
              <a:rPr lang="en-CA" sz="900" b="1" err="1"/>
              <a:t>eddiundsepp</a:t>
            </a:r>
            <a:r>
              <a:rPr lang="en-CA" sz="900" b="1"/>
              <a:t> (layout und typesetting):</a:t>
            </a:r>
            <a:br>
              <a:rPr lang="en-CA" sz="900"/>
            </a:br>
            <a:r>
              <a:rPr lang="en-CA" sz="900"/>
              <a:t>        </a:t>
            </a:r>
            <a:r>
              <a:rPr lang="de-DE" sz="900"/>
              <a:t>Bildmaterial der Flyer zum Bachelor und Masterstudium an der TUM mit Einzelverweisen auf Bildrechte</a:t>
            </a:r>
            <a:br>
              <a:rPr lang="de-DE" sz="900"/>
            </a:br>
            <a:r>
              <a:rPr lang="de-DE" sz="900"/>
              <a:t>        Ausgehändigt von Frau </a:t>
            </a:r>
            <a:r>
              <a:rPr lang="en-CA" sz="900"/>
              <a:t>Dipl.-</a:t>
            </a:r>
            <a:r>
              <a:rPr lang="en-CA" sz="900" err="1"/>
              <a:t>Ing</a:t>
            </a:r>
            <a:r>
              <a:rPr lang="en-CA" sz="900"/>
              <a:t>. </a:t>
            </a:r>
            <a:r>
              <a:rPr lang="de-DE" sz="900"/>
              <a:t>M. Wenzel</a:t>
            </a:r>
          </a:p>
          <a:p>
            <a:pPr fontAlgn="auto">
              <a:spcAft>
                <a:spcPts val="0"/>
              </a:spcAft>
              <a:defRPr/>
            </a:pPr>
            <a:r>
              <a:rPr lang="de-DE" sz="900"/>
              <a:t>[23</a:t>
            </a:r>
            <a:r>
              <a:rPr lang="de-DE" sz="900" b="1"/>
              <a:t>]</a:t>
            </a:r>
            <a:r>
              <a:rPr lang="en-CA" sz="900" b="1"/>
              <a:t> </a:t>
            </a:r>
            <a:r>
              <a:rPr lang="en-CA" sz="900" b="1" err="1"/>
              <a:t>BayKa</a:t>
            </a:r>
            <a:r>
              <a:rPr lang="en-CA" sz="900" b="1"/>
              <a:t> </a:t>
            </a:r>
            <a:r>
              <a:rPr lang="de-DE" sz="900" b="1">
                <a:solidFill>
                  <a:schemeClr val="tx1">
                    <a:lumMod val="75000"/>
                    <a:lumOff val="25000"/>
                  </a:schemeClr>
                </a:solidFill>
              </a:rPr>
              <a:t>Bayerische Ingenieurekammer-Bau, </a:t>
            </a:r>
            <a:r>
              <a:rPr lang="de-DE" sz="900">
                <a:solidFill>
                  <a:schemeClr val="tx1">
                    <a:lumMod val="75000"/>
                    <a:lumOff val="25000"/>
                  </a:schemeClr>
                </a:solidFill>
              </a:rPr>
              <a:t>Körperschaft des öffentlichen Rechts</a:t>
            </a:r>
          </a:p>
          <a:p>
            <a:pPr fontAlgn="auto">
              <a:spcAft>
                <a:spcPts val="0"/>
              </a:spcAft>
              <a:defRPr/>
            </a:pPr>
            <a:r>
              <a:rPr lang="de-DE" sz="900">
                <a:solidFill>
                  <a:schemeClr val="tx1">
                    <a:lumMod val="75000"/>
                    <a:lumOff val="25000"/>
                  </a:schemeClr>
                </a:solidFill>
              </a:rPr>
              <a:t>        Bildmaterial zur Präsentation an Schulen</a:t>
            </a:r>
          </a:p>
          <a:p>
            <a:pPr fontAlgn="auto">
              <a:spcAft>
                <a:spcPts val="0"/>
              </a:spcAft>
              <a:defRPr/>
            </a:pPr>
            <a:r>
              <a:rPr lang="de-DE" sz="900">
                <a:solidFill>
                  <a:schemeClr val="tx1">
                    <a:lumMod val="75000"/>
                    <a:lumOff val="25000"/>
                  </a:schemeClr>
                </a:solidFill>
              </a:rPr>
              <a:t>        Ausgehändigt von Frau M. Hackenberg </a:t>
            </a:r>
            <a:r>
              <a:rPr lang="de-DE" sz="900" err="1">
                <a:solidFill>
                  <a:schemeClr val="tx1">
                    <a:lumMod val="75000"/>
                    <a:lumOff val="25000"/>
                  </a:schemeClr>
                </a:solidFill>
              </a:rPr>
              <a:t>M.Sc</a:t>
            </a:r>
            <a:endParaRPr lang="de-DE" sz="900">
              <a:solidFill>
                <a:schemeClr val="tx1">
                  <a:lumMod val="75000"/>
                  <a:lumOff val="25000"/>
                </a:schemeClr>
              </a:solidFill>
            </a:endParaRPr>
          </a:p>
          <a:p>
            <a:pPr>
              <a:defRPr/>
            </a:pPr>
            <a:r>
              <a:rPr lang="de-DE" sz="900"/>
              <a:t>[24</a:t>
            </a:r>
            <a:r>
              <a:rPr lang="de-DE" sz="900" b="1"/>
              <a:t>]</a:t>
            </a:r>
            <a:r>
              <a:rPr lang="en-CA" sz="900" b="1"/>
              <a:t> </a:t>
            </a:r>
            <a:r>
              <a:rPr lang="de-DE" sz="900" b="1"/>
              <a:t>The </a:t>
            </a:r>
            <a:r>
              <a:rPr lang="de-DE" sz="900" b="1" err="1"/>
              <a:t>Entrepreneurial</a:t>
            </a:r>
            <a:r>
              <a:rPr lang="de-DE" sz="900" b="1"/>
              <a:t> University, Technische </a:t>
            </a:r>
            <a:r>
              <a:rPr lang="de-DE" sz="900" b="1">
                <a:solidFill>
                  <a:schemeClr val="tx1">
                    <a:lumMod val="75000"/>
                    <a:lumOff val="25000"/>
                  </a:schemeClr>
                </a:solidFill>
              </a:rPr>
              <a:t>Universität München</a:t>
            </a:r>
            <a:endParaRPr lang="de-DE" sz="900">
              <a:solidFill>
                <a:schemeClr val="tx1">
                  <a:lumMod val="75000"/>
                  <a:lumOff val="25000"/>
                </a:schemeClr>
              </a:solidFill>
            </a:endParaRPr>
          </a:p>
          <a:p>
            <a:pPr fontAlgn="auto">
              <a:spcAft>
                <a:spcPts val="0"/>
              </a:spcAft>
              <a:defRPr/>
            </a:pPr>
            <a:r>
              <a:rPr lang="de-DE" sz="900">
                <a:solidFill>
                  <a:schemeClr val="tx1">
                    <a:lumMod val="75000"/>
                    <a:lumOff val="25000"/>
                  </a:schemeClr>
                </a:solidFill>
              </a:rPr>
              <a:t>        Bildmaterial zur Präsentation über die Ingenieurfakultät Bau </a:t>
            </a:r>
            <a:r>
              <a:rPr lang="de-DE" sz="900" err="1">
                <a:solidFill>
                  <a:schemeClr val="tx1">
                    <a:lumMod val="75000"/>
                    <a:lumOff val="25000"/>
                  </a:schemeClr>
                </a:solidFill>
              </a:rPr>
              <a:t>Geo</a:t>
            </a:r>
            <a:r>
              <a:rPr lang="de-DE" sz="900">
                <a:solidFill>
                  <a:schemeClr val="tx1">
                    <a:lumMod val="75000"/>
                    <a:lumOff val="25000"/>
                  </a:schemeClr>
                </a:solidFill>
              </a:rPr>
              <a:t> Umwelt, Prof. </a:t>
            </a:r>
            <a:r>
              <a:rPr lang="de-DE" sz="900" err="1">
                <a:solidFill>
                  <a:schemeClr val="tx1">
                    <a:lumMod val="75000"/>
                    <a:lumOff val="25000"/>
                  </a:schemeClr>
                </a:solidFill>
              </a:rPr>
              <a:t>Dr</a:t>
            </a:r>
            <a:r>
              <a:rPr lang="de-DE" sz="900">
                <a:solidFill>
                  <a:schemeClr val="tx1">
                    <a:lumMod val="75000"/>
                    <a:lumOff val="25000"/>
                  </a:schemeClr>
                </a:solidFill>
              </a:rPr>
              <a:t>-Ing. C. Gehlen</a:t>
            </a:r>
          </a:p>
          <a:p>
            <a:r>
              <a:rPr lang="de-DE" sz="900">
                <a:solidFill>
                  <a:schemeClr val="tx1">
                    <a:lumMod val="75000"/>
                    <a:lumOff val="25000"/>
                  </a:schemeClr>
                </a:solidFill>
              </a:rPr>
              <a:t>        Ausgehändigt von Frau </a:t>
            </a:r>
            <a:r>
              <a:rPr lang="de-DE" sz="900" err="1"/>
              <a:t>Frau</a:t>
            </a:r>
            <a:r>
              <a:rPr lang="de-DE" sz="900"/>
              <a:t> </a:t>
            </a:r>
            <a:r>
              <a:rPr lang="en-CA" sz="900"/>
              <a:t>Dipl.-</a:t>
            </a:r>
            <a:r>
              <a:rPr lang="en-CA" sz="900" err="1"/>
              <a:t>Ing</a:t>
            </a:r>
            <a:r>
              <a:rPr lang="en-CA" sz="900"/>
              <a:t>. </a:t>
            </a:r>
            <a:r>
              <a:rPr lang="de-DE" sz="900"/>
              <a:t>M. Wenzel</a:t>
            </a:r>
            <a:endParaRPr lang="de-DE" sz="900">
              <a:solidFill>
                <a:schemeClr val="tx1">
                  <a:lumMod val="75000"/>
                  <a:lumOff val="25000"/>
                </a:schemeClr>
              </a:solidFill>
            </a:endParaRPr>
          </a:p>
          <a:p>
            <a:r>
              <a:rPr lang="de-DE" sz="900"/>
              <a:t>[25</a:t>
            </a:r>
            <a:r>
              <a:rPr lang="de-DE" sz="900" b="1"/>
              <a:t>]</a:t>
            </a:r>
            <a:r>
              <a:rPr lang="en-CA" sz="900" b="1"/>
              <a:t> Mendler Alexander B.Sc., </a:t>
            </a:r>
            <a:r>
              <a:rPr lang="en-CA" sz="900" b="1" err="1"/>
              <a:t>Autor</a:t>
            </a:r>
            <a:r>
              <a:rPr lang="en-CA" sz="900" b="1"/>
              <a:t> der </a:t>
            </a:r>
            <a:r>
              <a:rPr lang="en-CA" sz="900" b="1" err="1"/>
              <a:t>Präsentation</a:t>
            </a:r>
            <a:r>
              <a:rPr lang="en-CA" sz="900" b="1"/>
              <a:t>: </a:t>
            </a:r>
            <a:br>
              <a:rPr lang="en-CA" sz="900" b="1"/>
            </a:br>
            <a:r>
              <a:rPr lang="en-CA" sz="900"/>
              <a:t>        </a:t>
            </a:r>
            <a:r>
              <a:rPr lang="en-CA" sz="900" err="1"/>
              <a:t>eigens</a:t>
            </a:r>
            <a:r>
              <a:rPr lang="en-CA" sz="900"/>
              <a:t> </a:t>
            </a:r>
            <a:r>
              <a:rPr lang="en-CA" sz="900" err="1"/>
              <a:t>angefertigte</a:t>
            </a:r>
            <a:r>
              <a:rPr lang="en-CA" sz="900"/>
              <a:t>, </a:t>
            </a:r>
            <a:r>
              <a:rPr lang="de-DE" sz="900"/>
              <a:t>urheberrechtlich freigegebene Bilder,</a:t>
            </a:r>
            <a:r>
              <a:rPr lang="en-CA" sz="900"/>
              <a:t> </a:t>
            </a:r>
            <a:r>
              <a:rPr lang="en-CA" sz="900" err="1"/>
              <a:t>Zeichnungen</a:t>
            </a:r>
            <a:r>
              <a:rPr lang="en-CA" sz="900"/>
              <a:t> </a:t>
            </a:r>
            <a:r>
              <a:rPr lang="en-CA" sz="900" err="1"/>
              <a:t>oder</a:t>
            </a:r>
            <a:r>
              <a:rPr lang="en-CA" sz="900"/>
              <a:t> </a:t>
            </a:r>
            <a:r>
              <a:rPr lang="en-CA" sz="900" err="1"/>
              <a:t>Fotografien</a:t>
            </a:r>
            <a:endParaRPr lang="en-CA" sz="900"/>
          </a:p>
          <a:p>
            <a:r>
              <a:rPr lang="de-DE" sz="900"/>
              <a:t>[26</a:t>
            </a:r>
            <a:r>
              <a:rPr lang="de-DE" sz="900" b="1"/>
              <a:t>]</a:t>
            </a:r>
            <a:r>
              <a:rPr lang="en-CA" sz="900" b="1"/>
              <a:t> c/o Yahoo! Inc.</a:t>
            </a:r>
            <a:r>
              <a:rPr lang="de-DE" sz="900" b="1"/>
              <a:t>, </a:t>
            </a:r>
            <a:r>
              <a:rPr lang="de-DE" sz="900" b="1" err="1"/>
              <a:t>flickr</a:t>
            </a:r>
            <a:r>
              <a:rPr lang="de-DE" sz="900"/>
              <a:t>: Bildsammlung</a:t>
            </a:r>
            <a:endParaRPr lang="en-CA" sz="900"/>
          </a:p>
          <a:p>
            <a:r>
              <a:rPr lang="de-DE" sz="900"/>
              <a:t>        URL: www.flickr.com</a:t>
            </a:r>
            <a:r>
              <a:rPr lang="en-CA" sz="900"/>
              <a:t> </a:t>
            </a:r>
            <a:r>
              <a:rPr lang="de-DE" sz="900"/>
              <a:t>(Stand 03/2016)</a:t>
            </a:r>
          </a:p>
          <a:p>
            <a:r>
              <a:rPr lang="de-DE" sz="900"/>
              <a:t>[27</a:t>
            </a:r>
            <a:r>
              <a:rPr lang="de-DE" sz="900" b="1"/>
              <a:t>]</a:t>
            </a:r>
            <a:r>
              <a:rPr lang="en-CA" sz="900" b="1"/>
              <a:t> </a:t>
            </a:r>
            <a:r>
              <a:rPr lang="de-DE" sz="900" b="1"/>
              <a:t>©</a:t>
            </a:r>
            <a:r>
              <a:rPr lang="de-DE" sz="900" b="1" err="1"/>
              <a:t>manager</a:t>
            </a:r>
            <a:r>
              <a:rPr lang="de-DE" sz="900" b="1"/>
              <a:t> </a:t>
            </a:r>
            <a:r>
              <a:rPr lang="de-DE" sz="900" b="1" err="1"/>
              <a:t>magazin</a:t>
            </a:r>
            <a:r>
              <a:rPr lang="de-DE" sz="900" b="1"/>
              <a:t>: </a:t>
            </a:r>
            <a:r>
              <a:rPr lang="de-DE" sz="900"/>
              <a:t>Der </a:t>
            </a:r>
            <a:r>
              <a:rPr lang="de-DE" sz="900" err="1"/>
              <a:t>Wíndkraftanlagenbauer</a:t>
            </a:r>
            <a:r>
              <a:rPr lang="de-DE" sz="900"/>
              <a:t> </a:t>
            </a:r>
            <a:r>
              <a:rPr lang="de-DE" sz="900" err="1"/>
              <a:t>Nordex</a:t>
            </a:r>
            <a:endParaRPr lang="de-DE" sz="900"/>
          </a:p>
          <a:p>
            <a:r>
              <a:rPr lang="de-DE" sz="900"/>
              <a:t>         URL: www.</a:t>
            </a:r>
            <a:r>
              <a:rPr lang="en-CA" sz="900"/>
              <a:t>manager-magazin.de </a:t>
            </a:r>
            <a:r>
              <a:rPr lang="de-DE" sz="900"/>
              <a:t>(Stand 03/2016)</a:t>
            </a:r>
          </a:p>
          <a:p>
            <a:r>
              <a:rPr lang="de-DE" sz="900"/>
              <a:t>[28</a:t>
            </a:r>
            <a:r>
              <a:rPr lang="de-DE" sz="900" b="1"/>
              <a:t>]</a:t>
            </a:r>
            <a:r>
              <a:rPr lang="en-CA" sz="900" b="1"/>
              <a:t> Wikimedia Foundation Inc., </a:t>
            </a:r>
            <a:r>
              <a:rPr lang="de-DE" sz="900" b="1"/>
              <a:t>©</a:t>
            </a:r>
            <a:r>
              <a:rPr lang="en-CA" sz="900" b="1"/>
              <a:t>Wikipedia</a:t>
            </a:r>
            <a:r>
              <a:rPr lang="en-CA" sz="900"/>
              <a:t>:</a:t>
            </a:r>
            <a:r>
              <a:rPr lang="de-DE" sz="900" b="1"/>
              <a:t> </a:t>
            </a:r>
            <a:r>
              <a:rPr lang="de-DE" sz="900"/>
              <a:t>Logo von Mercedes Benz</a:t>
            </a:r>
            <a:endParaRPr lang="en-CA" sz="900"/>
          </a:p>
          <a:p>
            <a:r>
              <a:rPr lang="de-DE" sz="900"/>
              <a:t>         URL: https://de.wikipedia.org/wiki/Datei:Mercedes-Benz-Logo.svg (Stand 03/2016)</a:t>
            </a:r>
          </a:p>
          <a:p>
            <a:r>
              <a:rPr lang="de-DE" sz="900"/>
              <a:t>[29</a:t>
            </a:r>
            <a:r>
              <a:rPr lang="de-DE" sz="900" b="1"/>
              <a:t>] ©</a:t>
            </a:r>
            <a:r>
              <a:rPr lang="en-CA" sz="900" b="1"/>
              <a:t>airliners.de: </a:t>
            </a:r>
            <a:r>
              <a:rPr lang="en-CA" sz="900" err="1"/>
              <a:t>Mediadaten</a:t>
            </a:r>
            <a:endParaRPr lang="en-CA" sz="900"/>
          </a:p>
          <a:p>
            <a:r>
              <a:rPr lang="de-DE" sz="900"/>
              <a:t>         URL: www.</a:t>
            </a:r>
            <a:r>
              <a:rPr lang="en-CA" sz="900"/>
              <a:t>airliners.de </a:t>
            </a:r>
            <a:r>
              <a:rPr lang="de-DE" sz="900"/>
              <a:t>(Stand 03/2016)</a:t>
            </a:r>
          </a:p>
          <a:p>
            <a:r>
              <a:rPr lang="de-DE" sz="900"/>
              <a:t>[30</a:t>
            </a:r>
            <a:r>
              <a:rPr lang="de-DE" sz="900" b="1"/>
              <a:t>] FOCUS Online: </a:t>
            </a:r>
            <a:r>
              <a:rPr lang="de-DE" sz="900"/>
              <a:t>4,8 Milliarden für neuen Bahnhof</a:t>
            </a:r>
            <a:endParaRPr lang="en-CA" sz="900"/>
          </a:p>
          <a:p>
            <a:r>
              <a:rPr lang="de-DE" sz="900"/>
              <a:t>         URL: www.focus.de/finanzen/news/bahn_did_16712.html (Stand 03/2016)</a:t>
            </a:r>
          </a:p>
          <a:p>
            <a:r>
              <a:rPr lang="de-DE" sz="900"/>
              <a:t>[31</a:t>
            </a:r>
            <a:r>
              <a:rPr lang="de-DE" sz="900" b="1"/>
              <a:t>]  </a:t>
            </a:r>
            <a:r>
              <a:rPr lang="en-CA" sz="900" b="1" err="1"/>
              <a:t>Argetra</a:t>
            </a:r>
            <a:r>
              <a:rPr lang="en-CA" sz="900" b="1"/>
              <a:t> GmbH</a:t>
            </a:r>
            <a:r>
              <a:rPr lang="de-DE" sz="900" b="1"/>
              <a:t>: </a:t>
            </a:r>
            <a:r>
              <a:rPr lang="de-DE" sz="900"/>
              <a:t>Zwangsversteigerung</a:t>
            </a:r>
            <a:endParaRPr lang="en-CA" sz="900"/>
          </a:p>
          <a:p>
            <a:r>
              <a:rPr lang="de-DE" sz="900"/>
              <a:t>         URL: www.argetra.de (Stand 03/2016)</a:t>
            </a:r>
          </a:p>
          <a:p>
            <a:r>
              <a:rPr lang="de-DE" sz="900"/>
              <a:t>[32</a:t>
            </a:r>
            <a:r>
              <a:rPr lang="de-DE" sz="900" b="1"/>
              <a:t>] DIW Berlin- Deutsches Institut für Wirtschaftsforschung e.V.: </a:t>
            </a:r>
          </a:p>
          <a:p>
            <a:r>
              <a:rPr lang="de-DE" sz="900"/>
              <a:t>        Ingenieurbedarf, Ausgabe 03/2012</a:t>
            </a:r>
          </a:p>
          <a:p>
            <a:r>
              <a:rPr lang="de-DE" sz="900"/>
              <a:t>[33</a:t>
            </a:r>
            <a:r>
              <a:rPr lang="de-DE" sz="900" b="1"/>
              <a:t>] </a:t>
            </a:r>
            <a:r>
              <a:rPr lang="en-CA" sz="900" b="1"/>
              <a:t>stern.de GmbH </a:t>
            </a:r>
            <a:r>
              <a:rPr lang="de-DE" sz="900" b="1"/>
              <a:t>:  </a:t>
            </a:r>
            <a:r>
              <a:rPr lang="de-DE" sz="900"/>
              <a:t>Ingenieursbedarf</a:t>
            </a:r>
          </a:p>
          <a:p>
            <a:r>
              <a:rPr lang="de-DE" sz="900"/>
              <a:t>        URL: www.stern.de/wirtschaft (Stand 03/2016)</a:t>
            </a:r>
          </a:p>
          <a:p>
            <a:r>
              <a:rPr lang="de-DE" sz="900"/>
              <a:t>[34</a:t>
            </a:r>
            <a:r>
              <a:rPr lang="de-DE" sz="900" b="1"/>
              <a:t>] </a:t>
            </a:r>
            <a:r>
              <a:rPr lang="en-CA" sz="900" b="1"/>
              <a:t>VDI </a:t>
            </a:r>
            <a:r>
              <a:rPr lang="en-CA" sz="900" b="1" err="1"/>
              <a:t>Verlag</a:t>
            </a:r>
            <a:r>
              <a:rPr lang="en-CA" sz="900" b="1"/>
              <a:t> GmbH</a:t>
            </a:r>
            <a:r>
              <a:rPr lang="de-DE" sz="900" b="1"/>
              <a:t>:  </a:t>
            </a:r>
            <a:r>
              <a:rPr lang="de-DE" sz="900"/>
              <a:t>Brutto-Jahresentgelt der Ingenieure 2014</a:t>
            </a:r>
          </a:p>
          <a:p>
            <a:r>
              <a:rPr lang="de-DE" sz="900"/>
              <a:t>        URL:  www.ingenieurkarriere.de/gehaltstest (Stand 03/2016)</a:t>
            </a:r>
          </a:p>
          <a:p>
            <a:r>
              <a:rPr lang="de-DE" sz="900"/>
              <a:t>[35</a:t>
            </a:r>
            <a:r>
              <a:rPr lang="de-DE" sz="900" b="1"/>
              <a:t>] Ute Schroeter:  </a:t>
            </a:r>
            <a:r>
              <a:rPr lang="de-DE" sz="900"/>
              <a:t>Einflussfaktoren auf das Gehalt von Architekten und Bauingenieuren</a:t>
            </a:r>
          </a:p>
          <a:p>
            <a:r>
              <a:rPr lang="de-DE" sz="900"/>
              <a:t>        URL: </a:t>
            </a:r>
            <a:r>
              <a:rPr lang="de-DE" sz="900" i="1"/>
              <a:t>berufsstart.de</a:t>
            </a:r>
            <a:r>
              <a:rPr lang="de-DE" sz="900"/>
              <a:t> (Stand 03/2016)</a:t>
            </a:r>
          </a:p>
          <a:p>
            <a:r>
              <a:rPr lang="de-DE" sz="900"/>
              <a:t>[36</a:t>
            </a:r>
            <a:r>
              <a:rPr lang="de-DE" sz="900" b="1"/>
              <a:t>] SHP Architekten GmbH </a:t>
            </a:r>
            <a:r>
              <a:rPr lang="de-DE" sz="900"/>
              <a:t>Brutto-Jahresentgelt der Ingenieure 2014</a:t>
            </a:r>
          </a:p>
          <a:p>
            <a:r>
              <a:rPr lang="de-DE" sz="900"/>
              <a:t>        URL: www.shp-bauprojekte.de/leistungen/entwurf-planung/2-1-objektplanung-bild-schaukel/</a:t>
            </a:r>
          </a:p>
          <a:p>
            <a:r>
              <a:rPr lang="de-DE" sz="900"/>
              <a:t>[37</a:t>
            </a:r>
            <a:r>
              <a:rPr lang="de-DE" sz="900" b="1"/>
              <a:t>] VDI Verlag GmbH </a:t>
            </a:r>
            <a:r>
              <a:rPr lang="de-DE" sz="900"/>
              <a:t>Broschüre Ingenieure auf einen Blick</a:t>
            </a:r>
          </a:p>
          <a:p>
            <a:r>
              <a:rPr lang="de-DE" sz="900"/>
              <a:t>        URL: https://www.vdi.de/uploads/media/VDI_Broschuere_Ingenieure_auf_einen_Blick_2014.pdf</a:t>
            </a:r>
          </a:p>
          <a:p>
            <a:r>
              <a:rPr lang="de-DE" sz="900"/>
              <a:t>	</a:t>
            </a:r>
          </a:p>
          <a:p>
            <a:endParaRPr lang="de-DE" sz="900"/>
          </a:p>
          <a:p>
            <a:endParaRPr lang="de-DE" sz="900"/>
          </a:p>
          <a:p>
            <a:endParaRPr lang="de-DE" sz="900"/>
          </a:p>
          <a:p>
            <a:endParaRPr lang="de-DE" sz="900"/>
          </a:p>
          <a:p>
            <a:endParaRPr lang="de-DE" sz="900"/>
          </a:p>
          <a:p>
            <a:endParaRPr lang="de-DE" sz="900"/>
          </a:p>
          <a:p>
            <a:endParaRPr lang="de-DE" sz="900"/>
          </a:p>
          <a:p>
            <a:endParaRPr lang="de-DE" sz="900"/>
          </a:p>
          <a:p>
            <a:endParaRPr lang="de-DE" sz="900"/>
          </a:p>
          <a:p>
            <a:r>
              <a:rPr lang="de-DE" sz="900"/>
              <a:t> </a:t>
            </a:r>
          </a:p>
          <a:p>
            <a:endParaRPr lang="de-DE" sz="900"/>
          </a:p>
          <a:p>
            <a:endParaRPr lang="en-CA" sz="900"/>
          </a:p>
          <a:p>
            <a:endParaRPr lang="de-DE" sz="900"/>
          </a:p>
          <a:p>
            <a:endParaRPr lang="de-DE" sz="900"/>
          </a:p>
          <a:p>
            <a:endParaRPr lang="de-DE" sz="900"/>
          </a:p>
          <a:p>
            <a:endParaRPr lang="de-DE" sz="900"/>
          </a:p>
          <a:p>
            <a:r>
              <a:rPr lang="de-DE" sz="900"/>
              <a:t>[ii]   </a:t>
            </a:r>
            <a:r>
              <a:rPr lang="de-DE" sz="900" b="1"/>
              <a:t>Name, Vorname</a:t>
            </a:r>
            <a:r>
              <a:rPr lang="de-DE" sz="900"/>
              <a:t>: Titel (Datum der Veröffentlichung)</a:t>
            </a:r>
            <a:br>
              <a:rPr lang="de-DE" sz="900"/>
            </a:br>
            <a:r>
              <a:rPr lang="de-DE" sz="900"/>
              <a:t>        URL:</a:t>
            </a:r>
            <a:r>
              <a:rPr lang="de-DE" sz="900" i="1"/>
              <a:t> … </a:t>
            </a:r>
            <a:r>
              <a:rPr lang="de-DE" sz="900"/>
              <a:t>(Stand der Entnahme)</a:t>
            </a:r>
          </a:p>
          <a:p>
            <a:br>
              <a:rPr lang="de-DE" sz="900"/>
            </a:br>
            <a:br>
              <a:rPr lang="de-DE" sz="900"/>
            </a:br>
            <a:endParaRPr lang="de-DE" sz="900"/>
          </a:p>
          <a:p>
            <a:endParaRPr lang="de-DE" sz="900"/>
          </a:p>
        </p:txBody>
      </p:sp>
    </p:spTree>
    <p:extLst>
      <p:ext uri="{BB962C8B-B14F-4D97-AF65-F5344CB8AC3E}">
        <p14:creationId xmlns:p14="http://schemas.microsoft.com/office/powerpoint/2010/main" val="3349471212"/>
      </p:ext>
    </p:extLst>
  </p:cSld>
  <p:clrMapOvr>
    <a:masterClrMapping/>
  </p:clrMapOvr>
  <mc:AlternateContent xmlns:mc="http://schemas.openxmlformats.org/markup-compatibility/2006" xmlns:p14="http://schemas.microsoft.com/office/powerpoint/2010/main">
    <mc:Choice Requires="p14">
      <p:transition p14:dur="100" advClick="0">
        <p:cut/>
      </p:transition>
    </mc:Choice>
    <mc:Fallback xmlns="">
      <p:transition advClick="0">
        <p:cut/>
      </p:transition>
    </mc:Fallback>
  </mc:AlternateContent>
</p:sld>
</file>

<file path=ppt/theme/theme1.xml><?xml version="1.0" encoding="utf-8"?>
<a:theme xmlns:a="http://schemas.openxmlformats.org/drawingml/2006/main" name="Larissa">
  <a:themeElements>
    <a:clrScheme name="Benutzerdefiniert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B0F0"/>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6805</Words>
  <Application>Microsoft Office PowerPoint</Application>
  <PresentationFormat>Bildschirmpräsentation (4:3)</PresentationFormat>
  <Paragraphs>930</Paragraphs>
  <Slides>80</Slides>
  <Notes>77</Notes>
  <HiddenSlides>0</HiddenSlides>
  <MMClips>6</MMClips>
  <ScaleCrop>false</ScaleCrop>
  <HeadingPairs>
    <vt:vector size="6" baseType="variant">
      <vt:variant>
        <vt:lpstr>Verwendete Schriftarten</vt:lpstr>
      </vt:variant>
      <vt:variant>
        <vt:i4>10</vt:i4>
      </vt:variant>
      <vt:variant>
        <vt:lpstr>Design</vt:lpstr>
      </vt:variant>
      <vt:variant>
        <vt:i4>1</vt:i4>
      </vt:variant>
      <vt:variant>
        <vt:lpstr>Folientitel</vt:lpstr>
      </vt:variant>
      <vt:variant>
        <vt:i4>80</vt:i4>
      </vt:variant>
    </vt:vector>
  </HeadingPairs>
  <TitlesOfParts>
    <vt:vector size="91" baseType="lpstr">
      <vt:lpstr>American Typewriter</vt:lpstr>
      <vt:lpstr>Arial</vt:lpstr>
      <vt:lpstr>Calibri</vt:lpstr>
      <vt:lpstr>Cambria</vt:lpstr>
      <vt:lpstr>Courier New</vt:lpstr>
      <vt:lpstr>Symbol</vt:lpstr>
      <vt:lpstr>Times New Roman</vt:lpstr>
      <vt:lpstr>Verdana</vt:lpstr>
      <vt:lpstr>-webkit-standard</vt:lpstr>
      <vt:lpstr>Wingdings</vt:lpstr>
      <vt:lpstr>Larissa</vt:lpstr>
      <vt:lpstr>Studieren an der</vt:lpstr>
      <vt:lpstr>Informationsseiten der TUM (I)</vt:lpstr>
      <vt:lpstr>Informationsseiten der TUM (II)</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BayIkaBau | Struck Jan</dc:creator>
  <cp:lastModifiedBy>Andreas Richter</cp:lastModifiedBy>
  <cp:revision>38</cp:revision>
  <cp:lastPrinted>2016-02-05T15:47:39Z</cp:lastPrinted>
  <dcterms:created xsi:type="dcterms:W3CDTF">2011-12-19T11:50:56Z</dcterms:created>
  <dcterms:modified xsi:type="dcterms:W3CDTF">2025-07-27T21:57:23Z</dcterms:modified>
</cp:coreProperties>
</file>